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69" r:id="rId3"/>
    <p:sldId id="279" r:id="rId4"/>
    <p:sldId id="263" r:id="rId5"/>
    <p:sldId id="283" r:id="rId6"/>
    <p:sldId id="266" r:id="rId7"/>
    <p:sldId id="267" r:id="rId8"/>
    <p:sldId id="282" r:id="rId9"/>
    <p:sldId id="265" r:id="rId10"/>
    <p:sldId id="268" r:id="rId11"/>
    <p:sldId id="275" r:id="rId12"/>
    <p:sldId id="280" r:id="rId13"/>
    <p:sldId id="272" r:id="rId14"/>
    <p:sldId id="270" r:id="rId15"/>
    <p:sldId id="264" r:id="rId16"/>
  </p:sldIdLst>
  <p:sldSz cx="12192000" cy="6858000"/>
  <p:notesSz cx="12192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E3E"/>
    <a:srgbClr val="001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276" y="-2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12382" y="1233817"/>
            <a:ext cx="11734165" cy="4692650"/>
          </a:xfrm>
          <a:custGeom>
            <a:avLst/>
            <a:gdLst/>
            <a:ahLst/>
            <a:cxnLst/>
            <a:rect l="l" t="t" r="r" b="b"/>
            <a:pathLst>
              <a:path w="11734165" h="4692650">
                <a:moveTo>
                  <a:pt x="11734038" y="0"/>
                </a:moveTo>
                <a:lnTo>
                  <a:pt x="0" y="0"/>
                </a:lnTo>
                <a:lnTo>
                  <a:pt x="0" y="4692523"/>
                </a:lnTo>
                <a:lnTo>
                  <a:pt x="11734038" y="4692523"/>
                </a:lnTo>
                <a:lnTo>
                  <a:pt x="11734038" y="0"/>
                </a:lnTo>
                <a:close/>
              </a:path>
            </a:pathLst>
          </a:custGeom>
          <a:solidFill>
            <a:srgbClr val="DEEB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FF3E3E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FF3E3E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5/13/2020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FF3E3E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5/13/2020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5/13/2020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1937" y="451484"/>
            <a:ext cx="11768124" cy="391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FF3E3E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4746" y="1324677"/>
            <a:ext cx="11322507" cy="41573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xmlns="" id="{04FFB86B-FDCF-4D50-A477-A7755B8C629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object 6"/>
          <p:cNvSpPr txBox="1"/>
          <p:nvPr/>
        </p:nvSpPr>
        <p:spPr>
          <a:xfrm>
            <a:off x="9840017" y="493960"/>
            <a:ext cx="2133600" cy="26058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1700"/>
              </a:lnSpc>
              <a:spcBef>
                <a:spcPts val="100"/>
              </a:spcBef>
            </a:pPr>
            <a:r>
              <a:rPr sz="700" b="1" dirty="0">
                <a:solidFill>
                  <a:srgbClr val="FFFFFF"/>
                </a:solidFill>
                <a:latin typeface="+mj-lt"/>
                <a:cs typeface="Carlito"/>
              </a:rPr>
              <a:t>М</a:t>
            </a:r>
            <a:r>
              <a:rPr sz="700" b="1" spc="-30" dirty="0">
                <a:solidFill>
                  <a:srgbClr val="FFFFFF"/>
                </a:solidFill>
                <a:latin typeface="+mj-lt"/>
                <a:cs typeface="Carlito"/>
              </a:rPr>
              <a:t> </a:t>
            </a:r>
            <a:r>
              <a:rPr sz="700" b="1" dirty="0">
                <a:solidFill>
                  <a:srgbClr val="FFFFFF"/>
                </a:solidFill>
                <a:latin typeface="+mj-lt"/>
                <a:cs typeface="Carlito"/>
              </a:rPr>
              <a:t>И</a:t>
            </a:r>
            <a:r>
              <a:rPr sz="700" b="1" spc="-30" dirty="0">
                <a:solidFill>
                  <a:srgbClr val="FFFFFF"/>
                </a:solidFill>
                <a:latin typeface="+mj-lt"/>
                <a:cs typeface="Carlito"/>
              </a:rPr>
              <a:t> </a:t>
            </a:r>
            <a:r>
              <a:rPr sz="700" b="1" dirty="0">
                <a:solidFill>
                  <a:srgbClr val="FFFFFF"/>
                </a:solidFill>
                <a:latin typeface="+mj-lt"/>
                <a:cs typeface="Carlito"/>
              </a:rPr>
              <a:t>Н</a:t>
            </a:r>
            <a:r>
              <a:rPr sz="700" b="1" spc="-25" dirty="0">
                <a:solidFill>
                  <a:srgbClr val="FFFFFF"/>
                </a:solidFill>
                <a:latin typeface="+mj-lt"/>
                <a:cs typeface="Carlito"/>
              </a:rPr>
              <a:t> </a:t>
            </a:r>
            <a:r>
              <a:rPr sz="700" b="1" dirty="0">
                <a:solidFill>
                  <a:srgbClr val="FFFFFF"/>
                </a:solidFill>
                <a:latin typeface="+mj-lt"/>
                <a:cs typeface="Carlito"/>
              </a:rPr>
              <a:t>И</a:t>
            </a:r>
            <a:r>
              <a:rPr sz="700" b="1" spc="-30" dirty="0">
                <a:solidFill>
                  <a:srgbClr val="FFFFFF"/>
                </a:solidFill>
                <a:latin typeface="+mj-lt"/>
                <a:cs typeface="Carlito"/>
              </a:rPr>
              <a:t> </a:t>
            </a:r>
            <a:r>
              <a:rPr sz="700" b="1" dirty="0">
                <a:solidFill>
                  <a:srgbClr val="FFFFFF"/>
                </a:solidFill>
                <a:latin typeface="+mj-lt"/>
                <a:cs typeface="Carlito"/>
              </a:rPr>
              <a:t>С</a:t>
            </a:r>
            <a:r>
              <a:rPr sz="700" b="1" spc="-35" dirty="0">
                <a:solidFill>
                  <a:srgbClr val="FFFFFF"/>
                </a:solidFill>
                <a:latin typeface="+mj-lt"/>
                <a:cs typeface="Carlito"/>
              </a:rPr>
              <a:t> </a:t>
            </a:r>
            <a:r>
              <a:rPr sz="700" b="1" dirty="0">
                <a:solidFill>
                  <a:srgbClr val="FFFFFF"/>
                </a:solidFill>
                <a:latin typeface="+mj-lt"/>
                <a:cs typeface="Carlito"/>
              </a:rPr>
              <a:t>Т</a:t>
            </a:r>
            <a:r>
              <a:rPr sz="700" b="1" spc="-35" dirty="0">
                <a:solidFill>
                  <a:srgbClr val="FFFFFF"/>
                </a:solidFill>
                <a:latin typeface="+mj-lt"/>
                <a:cs typeface="Carlito"/>
              </a:rPr>
              <a:t> </a:t>
            </a:r>
            <a:r>
              <a:rPr sz="700" b="1" dirty="0">
                <a:solidFill>
                  <a:srgbClr val="FFFFFF"/>
                </a:solidFill>
                <a:latin typeface="+mj-lt"/>
                <a:cs typeface="Carlito"/>
              </a:rPr>
              <a:t>Е</a:t>
            </a:r>
            <a:r>
              <a:rPr sz="700" b="1" spc="-35" dirty="0">
                <a:solidFill>
                  <a:srgbClr val="FFFFFF"/>
                </a:solidFill>
                <a:latin typeface="+mj-lt"/>
                <a:cs typeface="Carlito"/>
              </a:rPr>
              <a:t> </a:t>
            </a:r>
            <a:r>
              <a:rPr sz="700" b="1" dirty="0">
                <a:solidFill>
                  <a:srgbClr val="FFFFFF"/>
                </a:solidFill>
                <a:latin typeface="+mj-lt"/>
                <a:cs typeface="Carlito"/>
              </a:rPr>
              <a:t>Р</a:t>
            </a:r>
            <a:r>
              <a:rPr sz="700" b="1" spc="-30" dirty="0">
                <a:solidFill>
                  <a:srgbClr val="FFFFFF"/>
                </a:solidFill>
                <a:latin typeface="+mj-lt"/>
                <a:cs typeface="Carlito"/>
              </a:rPr>
              <a:t> </a:t>
            </a:r>
            <a:r>
              <a:rPr sz="700" b="1" dirty="0">
                <a:solidFill>
                  <a:srgbClr val="FFFFFF"/>
                </a:solidFill>
                <a:latin typeface="+mj-lt"/>
                <a:cs typeface="Carlito"/>
              </a:rPr>
              <a:t>С</a:t>
            </a:r>
            <a:r>
              <a:rPr sz="700" b="1" spc="-40" dirty="0">
                <a:solidFill>
                  <a:srgbClr val="FFFFFF"/>
                </a:solidFill>
                <a:latin typeface="+mj-lt"/>
                <a:cs typeface="Carlito"/>
              </a:rPr>
              <a:t> </a:t>
            </a:r>
            <a:r>
              <a:rPr sz="700" b="1" dirty="0">
                <a:solidFill>
                  <a:srgbClr val="FFFFFF"/>
                </a:solidFill>
                <a:latin typeface="+mj-lt"/>
                <a:cs typeface="Carlito"/>
              </a:rPr>
              <a:t>Т</a:t>
            </a:r>
            <a:r>
              <a:rPr sz="700" b="1" spc="-30" dirty="0">
                <a:solidFill>
                  <a:srgbClr val="FFFFFF"/>
                </a:solidFill>
                <a:latin typeface="+mj-lt"/>
                <a:cs typeface="Carlito"/>
              </a:rPr>
              <a:t> </a:t>
            </a:r>
            <a:r>
              <a:rPr sz="700" b="1" dirty="0">
                <a:solidFill>
                  <a:srgbClr val="FFFFFF"/>
                </a:solidFill>
                <a:latin typeface="+mj-lt"/>
                <a:cs typeface="Carlito"/>
              </a:rPr>
              <a:t>В</a:t>
            </a:r>
            <a:r>
              <a:rPr sz="700" b="1" spc="-35" dirty="0">
                <a:solidFill>
                  <a:srgbClr val="FFFFFF"/>
                </a:solidFill>
                <a:latin typeface="+mj-lt"/>
                <a:cs typeface="Carlito"/>
              </a:rPr>
              <a:t> </a:t>
            </a:r>
            <a:r>
              <a:rPr sz="700" b="1" dirty="0">
                <a:solidFill>
                  <a:srgbClr val="FFFFFF"/>
                </a:solidFill>
                <a:latin typeface="+mj-lt"/>
                <a:cs typeface="Carlito"/>
              </a:rPr>
              <a:t>О</a:t>
            </a:r>
            <a:r>
              <a:rPr sz="700" b="1" spc="120" dirty="0">
                <a:solidFill>
                  <a:srgbClr val="FFFFFF"/>
                </a:solidFill>
                <a:latin typeface="+mj-lt"/>
                <a:cs typeface="Carlito"/>
              </a:rPr>
              <a:t> </a:t>
            </a:r>
            <a:r>
              <a:rPr sz="700" b="1" dirty="0">
                <a:solidFill>
                  <a:srgbClr val="FFFFFF"/>
                </a:solidFill>
                <a:latin typeface="+mj-lt"/>
                <a:cs typeface="Carlito"/>
              </a:rPr>
              <a:t>С</a:t>
            </a:r>
            <a:r>
              <a:rPr sz="700" b="1" spc="-25" dirty="0">
                <a:solidFill>
                  <a:srgbClr val="FFFFFF"/>
                </a:solidFill>
                <a:latin typeface="+mj-lt"/>
                <a:cs typeface="Carlito"/>
              </a:rPr>
              <a:t> </a:t>
            </a:r>
            <a:r>
              <a:rPr sz="700" b="1" dirty="0">
                <a:solidFill>
                  <a:srgbClr val="FFFFFF"/>
                </a:solidFill>
                <a:latin typeface="+mj-lt"/>
                <a:cs typeface="Carlito"/>
              </a:rPr>
              <a:t>О</a:t>
            </a:r>
            <a:r>
              <a:rPr sz="700" b="1" spc="-20" dirty="0">
                <a:solidFill>
                  <a:srgbClr val="FFFFFF"/>
                </a:solidFill>
                <a:latin typeface="+mj-lt"/>
                <a:cs typeface="Carlito"/>
              </a:rPr>
              <a:t> </a:t>
            </a:r>
            <a:r>
              <a:rPr sz="700" b="1" dirty="0">
                <a:solidFill>
                  <a:srgbClr val="FFFFFF"/>
                </a:solidFill>
                <a:latin typeface="+mj-lt"/>
                <a:cs typeface="Carlito"/>
              </a:rPr>
              <a:t>Ц</a:t>
            </a:r>
            <a:r>
              <a:rPr sz="700" b="1" spc="-15" dirty="0">
                <a:solidFill>
                  <a:srgbClr val="FFFFFF"/>
                </a:solidFill>
                <a:latin typeface="+mj-lt"/>
                <a:cs typeface="Carlito"/>
              </a:rPr>
              <a:t> </a:t>
            </a:r>
            <a:r>
              <a:rPr sz="700" b="1" dirty="0">
                <a:solidFill>
                  <a:srgbClr val="FFFFFF"/>
                </a:solidFill>
                <a:latin typeface="+mj-lt"/>
                <a:cs typeface="Carlito"/>
              </a:rPr>
              <a:t>И</a:t>
            </a:r>
            <a:r>
              <a:rPr sz="700" b="1" spc="-20" dirty="0">
                <a:solidFill>
                  <a:srgbClr val="FFFFFF"/>
                </a:solidFill>
                <a:latin typeface="+mj-lt"/>
                <a:cs typeface="Carlito"/>
              </a:rPr>
              <a:t> </a:t>
            </a:r>
            <a:r>
              <a:rPr sz="700" b="1" dirty="0">
                <a:solidFill>
                  <a:srgbClr val="FFFFFF"/>
                </a:solidFill>
                <a:latin typeface="+mj-lt"/>
                <a:cs typeface="Carlito"/>
              </a:rPr>
              <a:t>А</a:t>
            </a:r>
            <a:r>
              <a:rPr sz="700" b="1" spc="-25" dirty="0">
                <a:solidFill>
                  <a:srgbClr val="FFFFFF"/>
                </a:solidFill>
                <a:latin typeface="+mj-lt"/>
                <a:cs typeface="Carlito"/>
              </a:rPr>
              <a:t> </a:t>
            </a:r>
            <a:r>
              <a:rPr sz="700" b="1" dirty="0">
                <a:solidFill>
                  <a:srgbClr val="FFFFFF"/>
                </a:solidFill>
                <a:latin typeface="+mj-lt"/>
                <a:cs typeface="Carlito"/>
              </a:rPr>
              <a:t>Л</a:t>
            </a:r>
            <a:r>
              <a:rPr sz="700" b="1" spc="-25" dirty="0">
                <a:solidFill>
                  <a:srgbClr val="FFFFFF"/>
                </a:solidFill>
                <a:latin typeface="+mj-lt"/>
                <a:cs typeface="Carlito"/>
              </a:rPr>
              <a:t> </a:t>
            </a:r>
            <a:r>
              <a:rPr sz="700" b="1" dirty="0">
                <a:solidFill>
                  <a:srgbClr val="FFFFFF"/>
                </a:solidFill>
                <a:latin typeface="+mj-lt"/>
                <a:cs typeface="Carlito"/>
              </a:rPr>
              <a:t>Ь</a:t>
            </a:r>
            <a:r>
              <a:rPr sz="700" b="1" spc="-20" dirty="0">
                <a:solidFill>
                  <a:srgbClr val="FFFFFF"/>
                </a:solidFill>
                <a:latin typeface="+mj-lt"/>
                <a:cs typeface="Carlito"/>
              </a:rPr>
              <a:t> </a:t>
            </a:r>
            <a:r>
              <a:rPr sz="700" b="1" dirty="0">
                <a:solidFill>
                  <a:srgbClr val="FFFFFF"/>
                </a:solidFill>
                <a:latin typeface="+mj-lt"/>
                <a:cs typeface="Carlito"/>
              </a:rPr>
              <a:t>Н</a:t>
            </a:r>
            <a:r>
              <a:rPr sz="700" b="1" spc="-20" dirty="0">
                <a:solidFill>
                  <a:srgbClr val="FFFFFF"/>
                </a:solidFill>
                <a:latin typeface="+mj-lt"/>
                <a:cs typeface="Carlito"/>
              </a:rPr>
              <a:t> </a:t>
            </a:r>
            <a:r>
              <a:rPr sz="700" b="1" dirty="0">
                <a:solidFill>
                  <a:srgbClr val="FFFFFF"/>
                </a:solidFill>
                <a:latin typeface="+mj-lt"/>
                <a:cs typeface="Carlito"/>
              </a:rPr>
              <a:t>О</a:t>
            </a:r>
            <a:r>
              <a:rPr sz="700" b="1" spc="-15" dirty="0">
                <a:solidFill>
                  <a:srgbClr val="FFFFFF"/>
                </a:solidFill>
                <a:latin typeface="+mj-lt"/>
                <a:cs typeface="Carlito"/>
              </a:rPr>
              <a:t> </a:t>
            </a:r>
            <a:r>
              <a:rPr sz="700" b="1" dirty="0">
                <a:solidFill>
                  <a:srgbClr val="FFFFFF"/>
                </a:solidFill>
                <a:latin typeface="+mj-lt"/>
                <a:cs typeface="Carlito"/>
              </a:rPr>
              <a:t>Г</a:t>
            </a:r>
            <a:r>
              <a:rPr sz="700" b="1" spc="-20" dirty="0">
                <a:solidFill>
                  <a:srgbClr val="FFFFFF"/>
                </a:solidFill>
                <a:latin typeface="+mj-lt"/>
                <a:cs typeface="Carlito"/>
              </a:rPr>
              <a:t> </a:t>
            </a:r>
            <a:r>
              <a:rPr sz="700" b="1" dirty="0">
                <a:solidFill>
                  <a:srgbClr val="FFFFFF"/>
                </a:solidFill>
                <a:latin typeface="+mj-lt"/>
                <a:cs typeface="Carlito"/>
              </a:rPr>
              <a:t>О</a:t>
            </a:r>
            <a:r>
              <a:rPr sz="700" b="1" spc="95" dirty="0">
                <a:solidFill>
                  <a:srgbClr val="FFFFFF"/>
                </a:solidFill>
                <a:latin typeface="+mj-lt"/>
                <a:cs typeface="Carlito"/>
              </a:rPr>
              <a:t> </a:t>
            </a:r>
            <a:endParaRPr lang="ru-RU" sz="700" b="1" spc="95" dirty="0">
              <a:solidFill>
                <a:srgbClr val="FFFFFF"/>
              </a:solidFill>
              <a:latin typeface="+mj-lt"/>
              <a:cs typeface="Carlito"/>
            </a:endParaRPr>
          </a:p>
          <a:p>
            <a:pPr marL="12700" marR="5080">
              <a:lnSpc>
                <a:spcPct val="111700"/>
              </a:lnSpc>
              <a:spcBef>
                <a:spcPts val="100"/>
              </a:spcBef>
            </a:pPr>
            <a:r>
              <a:rPr sz="700" b="1" dirty="0">
                <a:solidFill>
                  <a:srgbClr val="FFFFFF"/>
                </a:solidFill>
                <a:latin typeface="+mj-lt"/>
                <a:cs typeface="Carlito"/>
              </a:rPr>
              <a:t>Р</a:t>
            </a:r>
            <a:r>
              <a:rPr sz="700" b="1" spc="-25" dirty="0">
                <a:solidFill>
                  <a:srgbClr val="FFFFFF"/>
                </a:solidFill>
                <a:latin typeface="+mj-lt"/>
                <a:cs typeface="Carlito"/>
              </a:rPr>
              <a:t> </a:t>
            </a:r>
            <a:r>
              <a:rPr sz="700" b="1" dirty="0">
                <a:solidFill>
                  <a:srgbClr val="FFFFFF"/>
                </a:solidFill>
                <a:latin typeface="+mj-lt"/>
                <a:cs typeface="Carlito"/>
              </a:rPr>
              <a:t>А</a:t>
            </a:r>
            <a:r>
              <a:rPr sz="700" b="1" spc="-40" dirty="0">
                <a:solidFill>
                  <a:srgbClr val="FFFFFF"/>
                </a:solidFill>
                <a:latin typeface="+mj-lt"/>
                <a:cs typeface="Carlito"/>
              </a:rPr>
              <a:t> </a:t>
            </a:r>
            <a:r>
              <a:rPr sz="700" b="1" dirty="0">
                <a:solidFill>
                  <a:srgbClr val="FFFFFF"/>
                </a:solidFill>
                <a:latin typeface="+mj-lt"/>
                <a:cs typeface="Carlito"/>
              </a:rPr>
              <a:t>З</a:t>
            </a:r>
            <a:r>
              <a:rPr sz="700" b="1" spc="-35" dirty="0">
                <a:solidFill>
                  <a:srgbClr val="FFFFFF"/>
                </a:solidFill>
                <a:latin typeface="+mj-lt"/>
                <a:cs typeface="Carlito"/>
              </a:rPr>
              <a:t> </a:t>
            </a:r>
            <a:r>
              <a:rPr sz="700" b="1" dirty="0">
                <a:solidFill>
                  <a:srgbClr val="FFFFFF"/>
                </a:solidFill>
                <a:latin typeface="+mj-lt"/>
                <a:cs typeface="Carlito"/>
              </a:rPr>
              <a:t>В</a:t>
            </a:r>
            <a:r>
              <a:rPr sz="700" b="1" spc="-30" dirty="0">
                <a:solidFill>
                  <a:srgbClr val="FFFFFF"/>
                </a:solidFill>
                <a:latin typeface="+mj-lt"/>
                <a:cs typeface="Carlito"/>
              </a:rPr>
              <a:t> </a:t>
            </a:r>
            <a:r>
              <a:rPr sz="700" b="1" dirty="0">
                <a:solidFill>
                  <a:srgbClr val="FFFFFF"/>
                </a:solidFill>
                <a:latin typeface="+mj-lt"/>
                <a:cs typeface="Carlito"/>
              </a:rPr>
              <a:t>И</a:t>
            </a:r>
            <a:r>
              <a:rPr sz="700" b="1" spc="-30" dirty="0">
                <a:solidFill>
                  <a:srgbClr val="FFFFFF"/>
                </a:solidFill>
                <a:latin typeface="+mj-lt"/>
                <a:cs typeface="Carlito"/>
              </a:rPr>
              <a:t> </a:t>
            </a:r>
            <a:r>
              <a:rPr sz="700" b="1" dirty="0">
                <a:solidFill>
                  <a:srgbClr val="FFFFFF"/>
                </a:solidFill>
                <a:latin typeface="+mj-lt"/>
                <a:cs typeface="Carlito"/>
              </a:rPr>
              <a:t>Т</a:t>
            </a:r>
            <a:r>
              <a:rPr sz="700" b="1" spc="-30" dirty="0">
                <a:solidFill>
                  <a:srgbClr val="FFFFFF"/>
                </a:solidFill>
                <a:latin typeface="+mj-lt"/>
                <a:cs typeface="Carlito"/>
              </a:rPr>
              <a:t> </a:t>
            </a:r>
            <a:r>
              <a:rPr sz="700" b="1" dirty="0">
                <a:solidFill>
                  <a:srgbClr val="FFFFFF"/>
                </a:solidFill>
                <a:latin typeface="+mj-lt"/>
                <a:cs typeface="Carlito"/>
              </a:rPr>
              <a:t>И</a:t>
            </a:r>
            <a:r>
              <a:rPr sz="700" b="1" spc="-30" dirty="0">
                <a:solidFill>
                  <a:srgbClr val="FFFFFF"/>
                </a:solidFill>
                <a:latin typeface="+mj-lt"/>
                <a:cs typeface="Carlito"/>
              </a:rPr>
              <a:t> </a:t>
            </a:r>
            <a:r>
              <a:rPr sz="700" b="1" dirty="0">
                <a:solidFill>
                  <a:srgbClr val="FFFFFF"/>
                </a:solidFill>
                <a:latin typeface="+mj-lt"/>
                <a:cs typeface="Carlito"/>
              </a:rPr>
              <a:t>Я  М</a:t>
            </a:r>
            <a:r>
              <a:rPr sz="700" b="1" spc="-30" dirty="0">
                <a:solidFill>
                  <a:srgbClr val="FFFFFF"/>
                </a:solidFill>
                <a:latin typeface="+mj-lt"/>
                <a:cs typeface="Carlito"/>
              </a:rPr>
              <a:t> </a:t>
            </a:r>
            <a:r>
              <a:rPr sz="700" b="1" dirty="0">
                <a:solidFill>
                  <a:srgbClr val="FFFFFF"/>
                </a:solidFill>
                <a:latin typeface="+mj-lt"/>
                <a:cs typeface="Carlito"/>
              </a:rPr>
              <a:t>О</a:t>
            </a:r>
            <a:r>
              <a:rPr sz="700" b="1" spc="-30" dirty="0">
                <a:solidFill>
                  <a:srgbClr val="FFFFFF"/>
                </a:solidFill>
                <a:latin typeface="+mj-lt"/>
                <a:cs typeface="Carlito"/>
              </a:rPr>
              <a:t> </a:t>
            </a:r>
            <a:r>
              <a:rPr sz="700" b="1" dirty="0">
                <a:solidFill>
                  <a:srgbClr val="FFFFFF"/>
                </a:solidFill>
                <a:latin typeface="+mj-lt"/>
                <a:cs typeface="Carlito"/>
              </a:rPr>
              <a:t>С</a:t>
            </a:r>
            <a:r>
              <a:rPr sz="700" b="1" spc="-35" dirty="0">
                <a:solidFill>
                  <a:srgbClr val="FFFFFF"/>
                </a:solidFill>
                <a:latin typeface="+mj-lt"/>
                <a:cs typeface="Carlito"/>
              </a:rPr>
              <a:t> </a:t>
            </a:r>
            <a:r>
              <a:rPr sz="700" b="1" dirty="0">
                <a:solidFill>
                  <a:srgbClr val="FFFFFF"/>
                </a:solidFill>
                <a:latin typeface="+mj-lt"/>
                <a:cs typeface="Carlito"/>
              </a:rPr>
              <a:t>К</a:t>
            </a:r>
            <a:r>
              <a:rPr sz="700" b="1" spc="-30" dirty="0">
                <a:solidFill>
                  <a:srgbClr val="FFFFFF"/>
                </a:solidFill>
                <a:latin typeface="+mj-lt"/>
                <a:cs typeface="Carlito"/>
              </a:rPr>
              <a:t> </a:t>
            </a:r>
            <a:r>
              <a:rPr sz="700" b="1" dirty="0">
                <a:solidFill>
                  <a:srgbClr val="FFFFFF"/>
                </a:solidFill>
                <a:latin typeface="+mj-lt"/>
                <a:cs typeface="Carlito"/>
              </a:rPr>
              <a:t>О</a:t>
            </a:r>
            <a:r>
              <a:rPr sz="700" b="1" spc="-35" dirty="0">
                <a:solidFill>
                  <a:srgbClr val="FFFFFF"/>
                </a:solidFill>
                <a:latin typeface="+mj-lt"/>
                <a:cs typeface="Carlito"/>
              </a:rPr>
              <a:t> </a:t>
            </a:r>
            <a:r>
              <a:rPr sz="700" b="1" dirty="0">
                <a:solidFill>
                  <a:srgbClr val="FFFFFF"/>
                </a:solidFill>
                <a:latin typeface="+mj-lt"/>
                <a:cs typeface="Carlito"/>
              </a:rPr>
              <a:t>В</a:t>
            </a:r>
            <a:r>
              <a:rPr sz="700" b="1" spc="-30" dirty="0">
                <a:solidFill>
                  <a:srgbClr val="FFFFFF"/>
                </a:solidFill>
                <a:latin typeface="+mj-lt"/>
                <a:cs typeface="Carlito"/>
              </a:rPr>
              <a:t> </a:t>
            </a:r>
            <a:r>
              <a:rPr sz="700" b="1" dirty="0">
                <a:solidFill>
                  <a:srgbClr val="FFFFFF"/>
                </a:solidFill>
                <a:latin typeface="+mj-lt"/>
                <a:cs typeface="Carlito"/>
              </a:rPr>
              <a:t>С</a:t>
            </a:r>
            <a:r>
              <a:rPr sz="700" b="1" spc="-35" dirty="0">
                <a:solidFill>
                  <a:srgbClr val="FFFFFF"/>
                </a:solidFill>
                <a:latin typeface="+mj-lt"/>
                <a:cs typeface="Carlito"/>
              </a:rPr>
              <a:t> </a:t>
            </a:r>
            <a:r>
              <a:rPr sz="700" b="1" dirty="0">
                <a:solidFill>
                  <a:srgbClr val="FFFFFF"/>
                </a:solidFill>
                <a:latin typeface="+mj-lt"/>
                <a:cs typeface="Carlito"/>
              </a:rPr>
              <a:t>К</a:t>
            </a:r>
            <a:r>
              <a:rPr sz="700" b="1" spc="-30" dirty="0">
                <a:solidFill>
                  <a:srgbClr val="FFFFFF"/>
                </a:solidFill>
                <a:latin typeface="+mj-lt"/>
                <a:cs typeface="Carlito"/>
              </a:rPr>
              <a:t> </a:t>
            </a:r>
            <a:r>
              <a:rPr sz="700" b="1" dirty="0">
                <a:solidFill>
                  <a:srgbClr val="FFFFFF"/>
                </a:solidFill>
                <a:latin typeface="+mj-lt"/>
                <a:cs typeface="Carlito"/>
              </a:rPr>
              <a:t>О</a:t>
            </a:r>
            <a:r>
              <a:rPr sz="700" b="1" spc="-35" dirty="0">
                <a:solidFill>
                  <a:srgbClr val="FFFFFF"/>
                </a:solidFill>
                <a:latin typeface="+mj-lt"/>
                <a:cs typeface="Carlito"/>
              </a:rPr>
              <a:t> </a:t>
            </a:r>
            <a:r>
              <a:rPr sz="700" b="1" dirty="0">
                <a:solidFill>
                  <a:srgbClr val="FFFFFF"/>
                </a:solidFill>
                <a:latin typeface="+mj-lt"/>
                <a:cs typeface="Carlito"/>
              </a:rPr>
              <a:t>Й</a:t>
            </a:r>
            <a:r>
              <a:rPr sz="700" b="1" spc="70" dirty="0">
                <a:solidFill>
                  <a:srgbClr val="FFFFFF"/>
                </a:solidFill>
                <a:latin typeface="+mj-lt"/>
                <a:cs typeface="Carlito"/>
              </a:rPr>
              <a:t> </a:t>
            </a:r>
            <a:r>
              <a:rPr sz="700" b="1" dirty="0">
                <a:solidFill>
                  <a:srgbClr val="FFFFFF"/>
                </a:solidFill>
                <a:latin typeface="+mj-lt"/>
                <a:cs typeface="Carlito"/>
              </a:rPr>
              <a:t>О</a:t>
            </a:r>
            <a:r>
              <a:rPr sz="700" b="1" spc="-20" dirty="0">
                <a:solidFill>
                  <a:srgbClr val="FFFFFF"/>
                </a:solidFill>
                <a:latin typeface="+mj-lt"/>
                <a:cs typeface="Carlito"/>
              </a:rPr>
              <a:t> </a:t>
            </a:r>
            <a:r>
              <a:rPr sz="700" b="1" dirty="0">
                <a:solidFill>
                  <a:srgbClr val="FFFFFF"/>
                </a:solidFill>
                <a:latin typeface="+mj-lt"/>
                <a:cs typeface="Carlito"/>
              </a:rPr>
              <a:t>Б</a:t>
            </a:r>
            <a:r>
              <a:rPr sz="700" b="1" spc="-15" dirty="0">
                <a:solidFill>
                  <a:srgbClr val="FFFFFF"/>
                </a:solidFill>
                <a:latin typeface="+mj-lt"/>
                <a:cs typeface="Carlito"/>
              </a:rPr>
              <a:t> </a:t>
            </a:r>
            <a:r>
              <a:rPr sz="700" b="1" dirty="0">
                <a:solidFill>
                  <a:srgbClr val="FFFFFF"/>
                </a:solidFill>
                <a:latin typeface="+mj-lt"/>
                <a:cs typeface="Carlito"/>
              </a:rPr>
              <a:t>Л</a:t>
            </a:r>
            <a:r>
              <a:rPr sz="700" b="1" spc="-25" dirty="0">
                <a:solidFill>
                  <a:srgbClr val="FFFFFF"/>
                </a:solidFill>
                <a:latin typeface="+mj-lt"/>
                <a:cs typeface="Carlito"/>
              </a:rPr>
              <a:t> </a:t>
            </a:r>
            <a:r>
              <a:rPr sz="700" b="1" dirty="0">
                <a:solidFill>
                  <a:srgbClr val="FFFFFF"/>
                </a:solidFill>
                <a:latin typeface="+mj-lt"/>
                <a:cs typeface="Carlito"/>
              </a:rPr>
              <a:t>А</a:t>
            </a:r>
            <a:r>
              <a:rPr sz="700" b="1" spc="-20" dirty="0">
                <a:solidFill>
                  <a:srgbClr val="FFFFFF"/>
                </a:solidFill>
                <a:latin typeface="+mj-lt"/>
                <a:cs typeface="Carlito"/>
              </a:rPr>
              <a:t> </a:t>
            </a:r>
            <a:r>
              <a:rPr sz="700" b="1" dirty="0">
                <a:solidFill>
                  <a:srgbClr val="FFFFFF"/>
                </a:solidFill>
                <a:latin typeface="+mj-lt"/>
                <a:cs typeface="Carlito"/>
              </a:rPr>
              <a:t>С</a:t>
            </a:r>
            <a:r>
              <a:rPr sz="700" b="1" spc="-30" dirty="0">
                <a:solidFill>
                  <a:srgbClr val="FFFFFF"/>
                </a:solidFill>
                <a:latin typeface="+mj-lt"/>
                <a:cs typeface="Carlito"/>
              </a:rPr>
              <a:t> </a:t>
            </a:r>
            <a:r>
              <a:rPr sz="700" b="1" dirty="0">
                <a:solidFill>
                  <a:srgbClr val="FFFFFF"/>
                </a:solidFill>
                <a:latin typeface="+mj-lt"/>
                <a:cs typeface="Carlito"/>
              </a:rPr>
              <a:t>Т</a:t>
            </a:r>
            <a:r>
              <a:rPr sz="700" b="1" spc="-15" dirty="0">
                <a:solidFill>
                  <a:srgbClr val="FFFFFF"/>
                </a:solidFill>
                <a:latin typeface="+mj-lt"/>
                <a:cs typeface="Carlito"/>
              </a:rPr>
              <a:t> </a:t>
            </a:r>
            <a:r>
              <a:rPr sz="700" b="1" dirty="0">
                <a:solidFill>
                  <a:srgbClr val="FFFFFF"/>
                </a:solidFill>
                <a:latin typeface="+mj-lt"/>
                <a:cs typeface="Carlito"/>
              </a:rPr>
              <a:t>И</a:t>
            </a:r>
            <a:endParaRPr sz="700" dirty="0">
              <a:latin typeface="+mj-lt"/>
              <a:cs typeface="Carlito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9220200" y="310170"/>
            <a:ext cx="505344" cy="6281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5">
            <a:extLst>
              <a:ext uri="{FF2B5EF4-FFF2-40B4-BE49-F238E27FC236}">
                <a16:creationId xmlns:a16="http://schemas.microsoft.com/office/drawing/2014/main" xmlns="" id="{9638CC62-AFFC-4F6F-80D5-FE68F9488211}"/>
              </a:ext>
            </a:extLst>
          </p:cNvPr>
          <p:cNvSpPr txBox="1">
            <a:spLocks/>
          </p:cNvSpPr>
          <p:nvPr/>
        </p:nvSpPr>
        <p:spPr>
          <a:xfrm>
            <a:off x="685800" y="4648200"/>
            <a:ext cx="7862501" cy="14901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4983873" algn="l"/>
              </a:tabLst>
            </a:pPr>
            <a:r>
              <a:rPr lang="ru-RU" sz="3200" b="1" kern="0" dirty="0">
                <a:solidFill>
                  <a:schemeClr val="bg1"/>
                </a:solidFill>
                <a:latin typeface="Open Sans Light"/>
                <a:cs typeface="Open Sans Light"/>
              </a:rPr>
              <a:t>ДОПОЛНИТЕЛЬНЫЕ МЕРЫ ПОДДЕРЖКИ ЖИТЕЛЕЙ МОСКОВСКОЙ ОБЛАСТИ</a:t>
            </a:r>
            <a:endParaRPr lang="ru-RU" sz="2800" b="1" kern="0" spc="76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/>
          <p:cNvGrpSpPr/>
          <p:nvPr/>
        </p:nvGrpSpPr>
        <p:grpSpPr>
          <a:xfrm>
            <a:off x="9227693" y="471157"/>
            <a:ext cx="2964815" cy="520065"/>
            <a:chOff x="9227693" y="471157"/>
            <a:chExt cx="2964815" cy="520065"/>
          </a:xfrm>
        </p:grpSpPr>
        <p:sp>
          <p:nvSpPr>
            <p:cNvPr id="4" name="object 4"/>
            <p:cNvSpPr/>
            <p:nvPr/>
          </p:nvSpPr>
          <p:spPr>
            <a:xfrm>
              <a:off x="9342882" y="540994"/>
              <a:ext cx="271525" cy="36375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9227693" y="471157"/>
              <a:ext cx="2964815" cy="520065"/>
            </a:xfrm>
            <a:custGeom>
              <a:avLst/>
              <a:gdLst/>
              <a:ahLst/>
              <a:cxnLst/>
              <a:rect l="l" t="t" r="r" b="b"/>
              <a:pathLst>
                <a:path w="2964815" h="520065">
                  <a:moveTo>
                    <a:pt x="2964306" y="0"/>
                  </a:moveTo>
                  <a:lnTo>
                    <a:pt x="0" y="0"/>
                  </a:lnTo>
                  <a:lnTo>
                    <a:pt x="0" y="519442"/>
                  </a:lnTo>
                  <a:lnTo>
                    <a:pt x="2964306" y="519442"/>
                  </a:lnTo>
                  <a:lnTo>
                    <a:pt x="2964306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9911588" y="622553"/>
            <a:ext cx="1910080" cy="2298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1700"/>
              </a:lnSpc>
              <a:spcBef>
                <a:spcPts val="100"/>
              </a:spcBef>
            </a:pP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М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И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Н</a:t>
            </a:r>
            <a:r>
              <a:rPr sz="600" b="1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И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С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Т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Е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Р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С</a:t>
            </a:r>
            <a:r>
              <a:rPr sz="600" b="1" spc="-4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Т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В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1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С</a:t>
            </a:r>
            <a:r>
              <a:rPr sz="600" b="1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Ц</a:t>
            </a:r>
            <a:r>
              <a:rPr sz="600" b="1" spc="-1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И</a:t>
            </a:r>
            <a:r>
              <a:rPr sz="600" b="1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А</a:t>
            </a:r>
            <a:r>
              <a:rPr sz="600" b="1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Л</a:t>
            </a:r>
            <a:r>
              <a:rPr sz="600" b="1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Ь</a:t>
            </a:r>
            <a:r>
              <a:rPr sz="600" b="1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Н</a:t>
            </a:r>
            <a:r>
              <a:rPr sz="600" b="1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-1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Г</a:t>
            </a:r>
            <a:r>
              <a:rPr sz="600" b="1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9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Р</a:t>
            </a:r>
            <a:r>
              <a:rPr sz="600" b="1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А</a:t>
            </a:r>
            <a:r>
              <a:rPr sz="600" b="1" spc="-4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З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В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И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Т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И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Я  М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С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К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В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С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К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Й</a:t>
            </a:r>
            <a:r>
              <a:rPr sz="600" b="1" spc="7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Б</a:t>
            </a:r>
            <a:r>
              <a:rPr sz="600" b="1" spc="-1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Л</a:t>
            </a:r>
            <a:r>
              <a:rPr sz="600" b="1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А</a:t>
            </a:r>
            <a:r>
              <a:rPr sz="600" b="1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С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Т</a:t>
            </a:r>
            <a:r>
              <a:rPr sz="600" b="1" spc="-1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И</a:t>
            </a:r>
            <a:endParaRPr sz="600">
              <a:latin typeface="Carlito"/>
              <a:cs typeface="Carlito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9478644" y="548995"/>
            <a:ext cx="271525" cy="3637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8">
            <a:extLst>
              <a:ext uri="{FF2B5EF4-FFF2-40B4-BE49-F238E27FC236}">
                <a16:creationId xmlns:a16="http://schemas.microsoft.com/office/drawing/2014/main" xmlns="" id="{7F307B21-62F7-4B87-952A-06B901407966}"/>
              </a:ext>
            </a:extLst>
          </p:cNvPr>
          <p:cNvSpPr txBox="1"/>
          <p:nvPr/>
        </p:nvSpPr>
        <p:spPr>
          <a:xfrm>
            <a:off x="211937" y="454532"/>
            <a:ext cx="4703445" cy="3212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ru-RU" sz="2000" b="1" dirty="0">
                <a:solidFill>
                  <a:srgbClr val="FF3E3E"/>
                </a:solidFill>
                <a:latin typeface="Carlito"/>
                <a:cs typeface="Carlito"/>
              </a:rPr>
              <a:t>ВЫПЛАТЫ БЕЗРАБОТНЫМ</a:t>
            </a:r>
            <a:endParaRPr sz="2000" dirty="0">
              <a:latin typeface="Carlito"/>
              <a:cs typeface="Carlito"/>
            </a:endParaRPr>
          </a:p>
        </p:txBody>
      </p:sp>
      <p:sp>
        <p:nvSpPr>
          <p:cNvPr id="12" name="object 2">
            <a:extLst>
              <a:ext uri="{FF2B5EF4-FFF2-40B4-BE49-F238E27FC236}">
                <a16:creationId xmlns:a16="http://schemas.microsoft.com/office/drawing/2014/main" xmlns="" id="{43062856-F89A-4BE4-AC48-950AA54D02E8}"/>
              </a:ext>
            </a:extLst>
          </p:cNvPr>
          <p:cNvSpPr/>
          <p:nvPr/>
        </p:nvSpPr>
        <p:spPr>
          <a:xfrm>
            <a:off x="304800" y="1879091"/>
            <a:ext cx="11516868" cy="4437915"/>
          </a:xfrm>
          <a:custGeom>
            <a:avLst/>
            <a:gdLst/>
            <a:ahLst/>
            <a:cxnLst/>
            <a:rect l="l" t="t" r="r" b="b"/>
            <a:pathLst>
              <a:path w="12192000" h="3881120">
                <a:moveTo>
                  <a:pt x="11907139" y="0"/>
                </a:moveTo>
                <a:lnTo>
                  <a:pt x="322935" y="0"/>
                </a:lnTo>
                <a:lnTo>
                  <a:pt x="274664" y="1773"/>
                </a:lnTo>
                <a:lnTo>
                  <a:pt x="227357" y="7012"/>
                </a:lnTo>
                <a:lnTo>
                  <a:pt x="181139" y="15590"/>
                </a:lnTo>
                <a:lnTo>
                  <a:pt x="136134" y="27383"/>
                </a:lnTo>
                <a:lnTo>
                  <a:pt x="92468" y="42265"/>
                </a:lnTo>
                <a:lnTo>
                  <a:pt x="50265" y="60111"/>
                </a:lnTo>
                <a:lnTo>
                  <a:pt x="9652" y="80797"/>
                </a:lnTo>
                <a:lnTo>
                  <a:pt x="0" y="86604"/>
                </a:lnTo>
                <a:lnTo>
                  <a:pt x="0" y="3794007"/>
                </a:lnTo>
                <a:lnTo>
                  <a:pt x="50265" y="3820500"/>
                </a:lnTo>
                <a:lnTo>
                  <a:pt x="92468" y="3838346"/>
                </a:lnTo>
                <a:lnTo>
                  <a:pt x="136134" y="3853228"/>
                </a:lnTo>
                <a:lnTo>
                  <a:pt x="181139" y="3865021"/>
                </a:lnTo>
                <a:lnTo>
                  <a:pt x="227357" y="3873599"/>
                </a:lnTo>
                <a:lnTo>
                  <a:pt x="274664" y="3878838"/>
                </a:lnTo>
                <a:lnTo>
                  <a:pt x="322935" y="3880612"/>
                </a:lnTo>
                <a:lnTo>
                  <a:pt x="11907139" y="3880612"/>
                </a:lnTo>
                <a:lnTo>
                  <a:pt x="11955414" y="3878838"/>
                </a:lnTo>
                <a:lnTo>
                  <a:pt x="12002726" y="3873599"/>
                </a:lnTo>
                <a:lnTo>
                  <a:pt x="12048948" y="3865021"/>
                </a:lnTo>
                <a:lnTo>
                  <a:pt x="12093956" y="3853228"/>
                </a:lnTo>
                <a:lnTo>
                  <a:pt x="12137625" y="3838346"/>
                </a:lnTo>
                <a:lnTo>
                  <a:pt x="12179829" y="3820500"/>
                </a:lnTo>
                <a:lnTo>
                  <a:pt x="12191999" y="3814301"/>
                </a:lnTo>
                <a:lnTo>
                  <a:pt x="12191999" y="66310"/>
                </a:lnTo>
                <a:lnTo>
                  <a:pt x="12137625" y="42265"/>
                </a:lnTo>
                <a:lnTo>
                  <a:pt x="12093956" y="27383"/>
                </a:lnTo>
                <a:lnTo>
                  <a:pt x="12048948" y="15590"/>
                </a:lnTo>
                <a:lnTo>
                  <a:pt x="12002726" y="7012"/>
                </a:lnTo>
                <a:lnTo>
                  <a:pt x="11955414" y="1773"/>
                </a:lnTo>
                <a:lnTo>
                  <a:pt x="11907139" y="0"/>
                </a:lnTo>
                <a:close/>
              </a:path>
            </a:pathLst>
          </a:custGeom>
          <a:solidFill>
            <a:srgbClr val="DEEBF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0">
            <a:extLst>
              <a:ext uri="{FF2B5EF4-FFF2-40B4-BE49-F238E27FC236}">
                <a16:creationId xmlns:a16="http://schemas.microsoft.com/office/drawing/2014/main" xmlns="" id="{B3C1F821-E5D5-46E3-8E10-97C349D43F23}"/>
              </a:ext>
            </a:extLst>
          </p:cNvPr>
          <p:cNvSpPr/>
          <p:nvPr/>
        </p:nvSpPr>
        <p:spPr>
          <a:xfrm flipH="1">
            <a:off x="5486399" y="1883152"/>
            <a:ext cx="83598" cy="4433854"/>
          </a:xfrm>
          <a:custGeom>
            <a:avLst/>
            <a:gdLst/>
            <a:ahLst/>
            <a:cxnLst/>
            <a:rect l="l" t="t" r="r" b="b"/>
            <a:pathLst>
              <a:path h="3880485">
                <a:moveTo>
                  <a:pt x="0" y="0"/>
                </a:moveTo>
                <a:lnTo>
                  <a:pt x="0" y="3880358"/>
                </a:lnTo>
              </a:path>
            </a:pathLst>
          </a:custGeom>
          <a:ln w="19050">
            <a:solidFill>
              <a:srgbClr val="001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2">
            <a:extLst>
              <a:ext uri="{FF2B5EF4-FFF2-40B4-BE49-F238E27FC236}">
                <a16:creationId xmlns:a16="http://schemas.microsoft.com/office/drawing/2014/main" xmlns="" id="{093AFE4B-E4B0-454E-B777-A93CACB078E7}"/>
              </a:ext>
            </a:extLst>
          </p:cNvPr>
          <p:cNvSpPr txBox="1"/>
          <p:nvPr/>
        </p:nvSpPr>
        <p:spPr>
          <a:xfrm>
            <a:off x="763806" y="1905000"/>
            <a:ext cx="1448435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>
              <a:lnSpc>
                <a:spcPct val="100000"/>
              </a:lnSpc>
              <a:spcBef>
                <a:spcPts val="100"/>
              </a:spcBef>
            </a:pPr>
            <a:r>
              <a:rPr lang="ru-RU" sz="4400" b="1" dirty="0">
                <a:solidFill>
                  <a:srgbClr val="FF3E3E"/>
                </a:solidFill>
                <a:latin typeface="Carlito"/>
                <a:cs typeface="Carlito"/>
              </a:rPr>
              <a:t>3 000</a:t>
            </a:r>
            <a:endParaRPr sz="4400" dirty="0">
              <a:latin typeface="Carlito"/>
              <a:cs typeface="Carlito"/>
            </a:endParaRPr>
          </a:p>
        </p:txBody>
      </p:sp>
      <p:sp>
        <p:nvSpPr>
          <p:cNvPr id="17" name="object 8">
            <a:extLst>
              <a:ext uri="{FF2B5EF4-FFF2-40B4-BE49-F238E27FC236}">
                <a16:creationId xmlns:a16="http://schemas.microsoft.com/office/drawing/2014/main" xmlns="" id="{A498277B-8B97-4BAD-ADEF-826874A0DB68}"/>
              </a:ext>
            </a:extLst>
          </p:cNvPr>
          <p:cNvSpPr txBox="1"/>
          <p:nvPr/>
        </p:nvSpPr>
        <p:spPr>
          <a:xfrm>
            <a:off x="2133605" y="2154151"/>
            <a:ext cx="2285995" cy="3199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000" b="1" spc="-10" dirty="0">
                <a:solidFill>
                  <a:srgbClr val="001F5F"/>
                </a:solidFill>
                <a:latin typeface="Carlito"/>
                <a:cs typeface="Carlito"/>
              </a:rPr>
              <a:t>руб.</a:t>
            </a:r>
            <a:endParaRPr sz="2000" dirty="0">
              <a:latin typeface="Carlito"/>
              <a:cs typeface="Carlito"/>
            </a:endParaRPr>
          </a:p>
        </p:txBody>
      </p:sp>
      <p:sp>
        <p:nvSpPr>
          <p:cNvPr id="22" name="object 8">
            <a:extLst>
              <a:ext uri="{FF2B5EF4-FFF2-40B4-BE49-F238E27FC236}">
                <a16:creationId xmlns:a16="http://schemas.microsoft.com/office/drawing/2014/main" xmlns="" id="{C4ED2D72-3309-475D-9340-BC5C2C06F5A6}"/>
              </a:ext>
            </a:extLst>
          </p:cNvPr>
          <p:cNvSpPr txBox="1"/>
          <p:nvPr/>
        </p:nvSpPr>
        <p:spPr>
          <a:xfrm>
            <a:off x="763806" y="2511346"/>
            <a:ext cx="4380176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000" b="1" spc="-10" dirty="0">
                <a:solidFill>
                  <a:srgbClr val="001F5F"/>
                </a:solidFill>
                <a:latin typeface="Carlito"/>
                <a:cs typeface="Carlito"/>
              </a:rPr>
              <a:t>ЕЖЕМЕСЯЧНО НА КАЖДОГО НЕСОВЕРШЕННОЛЕТНЕГО РЕБЕНКА </a:t>
            </a:r>
            <a:endParaRPr sz="2000" dirty="0">
              <a:latin typeface="Carlito"/>
              <a:cs typeface="Carlito"/>
            </a:endParaRPr>
          </a:p>
        </p:txBody>
      </p:sp>
      <p:sp>
        <p:nvSpPr>
          <p:cNvPr id="24" name="object 8">
            <a:extLst>
              <a:ext uri="{FF2B5EF4-FFF2-40B4-BE49-F238E27FC236}">
                <a16:creationId xmlns:a16="http://schemas.microsoft.com/office/drawing/2014/main" xmlns="" id="{459FB135-5A37-47AA-AE1F-6E22D80487B3}"/>
              </a:ext>
            </a:extLst>
          </p:cNvPr>
          <p:cNvSpPr txBox="1"/>
          <p:nvPr/>
        </p:nvSpPr>
        <p:spPr>
          <a:xfrm>
            <a:off x="763806" y="3227187"/>
            <a:ext cx="4570194" cy="100989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000" b="1" spc="-10" dirty="0">
                <a:solidFill>
                  <a:srgbClr val="001F5F"/>
                </a:solidFill>
                <a:latin typeface="Carlito"/>
                <a:cs typeface="Carlito"/>
              </a:rPr>
              <a:t>В СЛУЧАЕ, ЕСЛИ:</a:t>
            </a:r>
          </a:p>
          <a:p>
            <a:pPr marL="355600" indent="-342900">
              <a:lnSpc>
                <a:spcPct val="100000"/>
              </a:lnSpc>
              <a:spcBef>
                <a:spcPts val="95"/>
              </a:spcBef>
              <a:buClr>
                <a:srgbClr val="FF3E3E"/>
              </a:buClr>
              <a:buFont typeface="Arial" panose="020B0604020202020204" pitchFamily="34" charset="0"/>
              <a:buChar char="•"/>
            </a:pPr>
            <a:r>
              <a:rPr lang="ru-RU" sz="2000" b="1" spc="-10" dirty="0">
                <a:solidFill>
                  <a:srgbClr val="001F5F"/>
                </a:solidFill>
                <a:latin typeface="Carlito"/>
                <a:cs typeface="Carlito"/>
              </a:rPr>
              <a:t>ПРИЗНАН УВОЛЕННЫМ ИЛИ БЕЗРАБОТНЫМ </a:t>
            </a:r>
            <a:r>
              <a:rPr lang="ru-RU" sz="2000" b="1" spc="-10" dirty="0">
                <a:solidFill>
                  <a:srgbClr val="FF3E3E"/>
                </a:solidFill>
                <a:latin typeface="Carlito"/>
                <a:cs typeface="Carlito"/>
              </a:rPr>
              <a:t>ПОСЛЕ </a:t>
            </a:r>
            <a:r>
              <a:rPr lang="ru-RU" sz="2400" b="1" spc="-10" dirty="0">
                <a:solidFill>
                  <a:srgbClr val="FF3E3E"/>
                </a:solidFill>
                <a:latin typeface="Carlito"/>
                <a:cs typeface="Carlito"/>
              </a:rPr>
              <a:t>01.03.2020</a:t>
            </a:r>
            <a:endParaRPr sz="2000" dirty="0">
              <a:solidFill>
                <a:srgbClr val="FF3E3E"/>
              </a:solidFill>
              <a:latin typeface="Carlito"/>
              <a:cs typeface="Carlito"/>
            </a:endParaRPr>
          </a:p>
        </p:txBody>
      </p:sp>
      <p:sp>
        <p:nvSpPr>
          <p:cNvPr id="25" name="object 8">
            <a:extLst>
              <a:ext uri="{FF2B5EF4-FFF2-40B4-BE49-F238E27FC236}">
                <a16:creationId xmlns:a16="http://schemas.microsoft.com/office/drawing/2014/main" xmlns="" id="{F0A3CFB1-D26F-475D-8C8F-4E6E67C97C6F}"/>
              </a:ext>
            </a:extLst>
          </p:cNvPr>
          <p:cNvSpPr txBox="1"/>
          <p:nvPr/>
        </p:nvSpPr>
        <p:spPr>
          <a:xfrm>
            <a:off x="763806" y="4325184"/>
            <a:ext cx="4570194" cy="3815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Clr>
                <a:srgbClr val="FF3E3E"/>
              </a:buClr>
              <a:buFont typeface="Arial" panose="020B0604020202020204" pitchFamily="34" charset="0"/>
              <a:buChar char="•"/>
            </a:pPr>
            <a:r>
              <a:rPr lang="ru-RU" sz="2000" b="1" spc="-10" dirty="0">
                <a:solidFill>
                  <a:srgbClr val="001F5F"/>
                </a:solidFill>
                <a:latin typeface="Carlito"/>
                <a:cs typeface="Carlito"/>
              </a:rPr>
              <a:t>НАЛИЧИЕ ДЕТЕЙ ДО </a:t>
            </a:r>
            <a:r>
              <a:rPr lang="ru-RU" sz="2400" b="1" spc="-10" dirty="0">
                <a:solidFill>
                  <a:srgbClr val="FF3E3E"/>
                </a:solidFill>
                <a:latin typeface="Carlito"/>
                <a:cs typeface="Carlito"/>
              </a:rPr>
              <a:t>18</a:t>
            </a:r>
            <a:r>
              <a:rPr lang="ru-RU" sz="2000" b="1" spc="-10" dirty="0">
                <a:solidFill>
                  <a:srgbClr val="001F5F"/>
                </a:solidFill>
                <a:latin typeface="Carlito"/>
                <a:cs typeface="Carlito"/>
              </a:rPr>
              <a:t> ЛЕТ</a:t>
            </a:r>
            <a:endParaRPr sz="2000" dirty="0">
              <a:solidFill>
                <a:srgbClr val="FF3E3E"/>
              </a:solidFill>
              <a:latin typeface="Carlito"/>
              <a:cs typeface="Carlito"/>
            </a:endParaRPr>
          </a:p>
        </p:txBody>
      </p:sp>
      <p:sp>
        <p:nvSpPr>
          <p:cNvPr id="26" name="object 8">
            <a:extLst>
              <a:ext uri="{FF2B5EF4-FFF2-40B4-BE49-F238E27FC236}">
                <a16:creationId xmlns:a16="http://schemas.microsoft.com/office/drawing/2014/main" xmlns="" id="{3B605B9D-2016-4B40-A935-4F1EF9153310}"/>
              </a:ext>
            </a:extLst>
          </p:cNvPr>
          <p:cNvSpPr txBox="1"/>
          <p:nvPr/>
        </p:nvSpPr>
        <p:spPr>
          <a:xfrm>
            <a:off x="763806" y="5283687"/>
            <a:ext cx="4380176" cy="2891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b="1" spc="-10" dirty="0">
                <a:solidFill>
                  <a:srgbClr val="001F5F"/>
                </a:solidFill>
                <a:latin typeface="Carlito"/>
                <a:cs typeface="Carlito"/>
              </a:rPr>
              <a:t>ПЕРИОД ВЫПЛАТЫ АПРЕЛЬ – ИЮНЬ 2020 г.</a:t>
            </a:r>
            <a:endParaRPr dirty="0">
              <a:latin typeface="Carlito"/>
              <a:cs typeface="Carlito"/>
            </a:endParaRPr>
          </a:p>
        </p:txBody>
      </p:sp>
      <p:sp>
        <p:nvSpPr>
          <p:cNvPr id="27" name="object 10">
            <a:extLst>
              <a:ext uri="{FF2B5EF4-FFF2-40B4-BE49-F238E27FC236}">
                <a16:creationId xmlns:a16="http://schemas.microsoft.com/office/drawing/2014/main" xmlns="" id="{6B3AA653-AA41-4A16-9933-F30AB0C09998}"/>
              </a:ext>
            </a:extLst>
          </p:cNvPr>
          <p:cNvSpPr/>
          <p:nvPr/>
        </p:nvSpPr>
        <p:spPr>
          <a:xfrm rot="5400000" flipH="1">
            <a:off x="2865326" y="2474863"/>
            <a:ext cx="144144" cy="5265197"/>
          </a:xfrm>
          <a:custGeom>
            <a:avLst/>
            <a:gdLst/>
            <a:ahLst/>
            <a:cxnLst/>
            <a:rect l="l" t="t" r="r" b="b"/>
            <a:pathLst>
              <a:path h="3880485">
                <a:moveTo>
                  <a:pt x="0" y="0"/>
                </a:moveTo>
                <a:lnTo>
                  <a:pt x="0" y="3880358"/>
                </a:lnTo>
              </a:path>
            </a:pathLst>
          </a:custGeom>
          <a:ln w="19050">
            <a:solidFill>
              <a:srgbClr val="001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8">
            <a:extLst>
              <a:ext uri="{FF2B5EF4-FFF2-40B4-BE49-F238E27FC236}">
                <a16:creationId xmlns:a16="http://schemas.microsoft.com/office/drawing/2014/main" xmlns="" id="{61B5123A-658F-48D2-902F-5DDFB06DA187}"/>
              </a:ext>
            </a:extLst>
          </p:cNvPr>
          <p:cNvSpPr txBox="1"/>
          <p:nvPr/>
        </p:nvSpPr>
        <p:spPr>
          <a:xfrm>
            <a:off x="763806" y="5534432"/>
            <a:ext cx="4380176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1600" b="1" spc="-10" dirty="0">
                <a:solidFill>
                  <a:srgbClr val="FF3E3E"/>
                </a:solidFill>
                <a:latin typeface="Carlito"/>
                <a:cs typeface="Carlito"/>
              </a:rPr>
              <a:t>С ДАТЫ ПРИЗНАНИЯ БЕЗРАБОТНЫМ</a:t>
            </a:r>
            <a:endParaRPr sz="1600" dirty="0">
              <a:solidFill>
                <a:srgbClr val="FF3E3E"/>
              </a:solidFill>
              <a:latin typeface="Carlito"/>
              <a:cs typeface="Carlito"/>
            </a:endParaRPr>
          </a:p>
        </p:txBody>
      </p:sp>
      <p:sp>
        <p:nvSpPr>
          <p:cNvPr id="29" name="object 12">
            <a:extLst>
              <a:ext uri="{FF2B5EF4-FFF2-40B4-BE49-F238E27FC236}">
                <a16:creationId xmlns:a16="http://schemas.microsoft.com/office/drawing/2014/main" xmlns="" id="{7905DBB5-9A31-4B8E-9902-09C7AC95DACD}"/>
              </a:ext>
            </a:extLst>
          </p:cNvPr>
          <p:cNvSpPr txBox="1"/>
          <p:nvPr/>
        </p:nvSpPr>
        <p:spPr>
          <a:xfrm>
            <a:off x="6406399" y="1905000"/>
            <a:ext cx="2051801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>
              <a:lnSpc>
                <a:spcPct val="100000"/>
              </a:lnSpc>
              <a:spcBef>
                <a:spcPts val="100"/>
              </a:spcBef>
            </a:pPr>
            <a:r>
              <a:rPr lang="ru-RU" sz="4400" b="1" dirty="0">
                <a:solidFill>
                  <a:srgbClr val="FF3E3E"/>
                </a:solidFill>
                <a:latin typeface="Carlito"/>
                <a:cs typeface="Carlito"/>
              </a:rPr>
              <a:t>15 000</a:t>
            </a:r>
            <a:endParaRPr sz="4400" dirty="0">
              <a:latin typeface="Carlito"/>
              <a:cs typeface="Carlito"/>
            </a:endParaRPr>
          </a:p>
        </p:txBody>
      </p:sp>
      <p:sp>
        <p:nvSpPr>
          <p:cNvPr id="30" name="object 8">
            <a:extLst>
              <a:ext uri="{FF2B5EF4-FFF2-40B4-BE49-F238E27FC236}">
                <a16:creationId xmlns:a16="http://schemas.microsoft.com/office/drawing/2014/main" xmlns="" id="{DEF71E8F-7B11-421F-AAD2-0CD543E5CF6A}"/>
              </a:ext>
            </a:extLst>
          </p:cNvPr>
          <p:cNvSpPr txBox="1"/>
          <p:nvPr/>
        </p:nvSpPr>
        <p:spPr>
          <a:xfrm>
            <a:off x="5941801" y="2154151"/>
            <a:ext cx="2285995" cy="3199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000" b="1" spc="-10" dirty="0">
                <a:solidFill>
                  <a:srgbClr val="001F5F"/>
                </a:solidFill>
                <a:latin typeface="Carlito"/>
                <a:cs typeface="Carlito"/>
              </a:rPr>
              <a:t>ДО</a:t>
            </a:r>
            <a:endParaRPr sz="2000" dirty="0">
              <a:latin typeface="Carlito"/>
              <a:cs typeface="Carlito"/>
            </a:endParaRPr>
          </a:p>
        </p:txBody>
      </p:sp>
      <p:sp>
        <p:nvSpPr>
          <p:cNvPr id="31" name="object 8">
            <a:extLst>
              <a:ext uri="{FF2B5EF4-FFF2-40B4-BE49-F238E27FC236}">
                <a16:creationId xmlns:a16="http://schemas.microsoft.com/office/drawing/2014/main" xmlns="" id="{CDFDCA04-CD34-45A9-ACBC-9057DCA91255}"/>
              </a:ext>
            </a:extLst>
          </p:cNvPr>
          <p:cNvSpPr txBox="1"/>
          <p:nvPr/>
        </p:nvSpPr>
        <p:spPr>
          <a:xfrm>
            <a:off x="8077200" y="2154151"/>
            <a:ext cx="2285995" cy="3199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000" b="1" spc="-10" dirty="0">
                <a:solidFill>
                  <a:srgbClr val="001F5F"/>
                </a:solidFill>
                <a:latin typeface="Carlito"/>
                <a:cs typeface="Carlito"/>
              </a:rPr>
              <a:t>руб.</a:t>
            </a:r>
            <a:endParaRPr sz="2000" dirty="0">
              <a:latin typeface="Carlito"/>
              <a:cs typeface="Carlito"/>
            </a:endParaRPr>
          </a:p>
        </p:txBody>
      </p:sp>
      <p:sp>
        <p:nvSpPr>
          <p:cNvPr id="32" name="object 8">
            <a:extLst>
              <a:ext uri="{FF2B5EF4-FFF2-40B4-BE49-F238E27FC236}">
                <a16:creationId xmlns:a16="http://schemas.microsoft.com/office/drawing/2014/main" xmlns="" id="{9FE8FEAF-0A0F-4483-907F-874AA37E2B2A}"/>
              </a:ext>
            </a:extLst>
          </p:cNvPr>
          <p:cNvSpPr txBox="1"/>
          <p:nvPr/>
        </p:nvSpPr>
        <p:spPr>
          <a:xfrm>
            <a:off x="5923328" y="2511346"/>
            <a:ext cx="4380176" cy="3199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000" b="1" spc="-10" dirty="0">
                <a:solidFill>
                  <a:srgbClr val="001F5F"/>
                </a:solidFill>
                <a:latin typeface="Carlito"/>
                <a:cs typeface="Carlito"/>
              </a:rPr>
              <a:t>ЕЖЕМЕСЯЧНО</a:t>
            </a:r>
            <a:endParaRPr sz="2000" dirty="0">
              <a:latin typeface="Carlito"/>
              <a:cs typeface="Carlito"/>
            </a:endParaRPr>
          </a:p>
        </p:txBody>
      </p:sp>
      <p:sp>
        <p:nvSpPr>
          <p:cNvPr id="33" name="object 8">
            <a:extLst>
              <a:ext uri="{FF2B5EF4-FFF2-40B4-BE49-F238E27FC236}">
                <a16:creationId xmlns:a16="http://schemas.microsoft.com/office/drawing/2014/main" xmlns="" id="{AE1337AC-ABCB-49D1-8EE5-BE18F6B2CDC3}"/>
              </a:ext>
            </a:extLst>
          </p:cNvPr>
          <p:cNvSpPr txBox="1"/>
          <p:nvPr/>
        </p:nvSpPr>
        <p:spPr>
          <a:xfrm>
            <a:off x="5932564" y="2911752"/>
            <a:ext cx="4570194" cy="22050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000" b="1" spc="-10" dirty="0">
                <a:solidFill>
                  <a:srgbClr val="001F5F"/>
                </a:solidFill>
                <a:latin typeface="Carlito"/>
                <a:cs typeface="Carlito"/>
              </a:rPr>
              <a:t>В СЛУЧАЕ, ЕСЛИ:</a:t>
            </a:r>
          </a:p>
          <a:p>
            <a:pPr marL="355600" indent="-342900">
              <a:lnSpc>
                <a:spcPct val="100000"/>
              </a:lnSpc>
              <a:spcBef>
                <a:spcPts val="95"/>
              </a:spcBef>
              <a:buClr>
                <a:srgbClr val="FF3E3E"/>
              </a:buClr>
              <a:buFont typeface="Arial" panose="020B0604020202020204" pitchFamily="34" charset="0"/>
              <a:buChar char="•"/>
            </a:pPr>
            <a:r>
              <a:rPr lang="ru-RU" sz="2000" b="1" spc="-10" dirty="0">
                <a:solidFill>
                  <a:srgbClr val="001F5F"/>
                </a:solidFill>
                <a:latin typeface="Carlito"/>
                <a:cs typeface="Carlito"/>
              </a:rPr>
              <a:t>ПРИЗНАН БЕЗРАБОТНЫМ</a:t>
            </a:r>
          </a:p>
          <a:p>
            <a:pPr marL="355600" indent="-342900">
              <a:lnSpc>
                <a:spcPct val="100000"/>
              </a:lnSpc>
              <a:spcBef>
                <a:spcPts val="95"/>
              </a:spcBef>
              <a:buClr>
                <a:srgbClr val="FF3E3E"/>
              </a:buClr>
              <a:buFont typeface="Arial" panose="020B0604020202020204" pitchFamily="34" charset="0"/>
              <a:buChar char="•"/>
            </a:pPr>
            <a:r>
              <a:rPr lang="ru-RU" sz="2000" b="1" spc="-10" dirty="0">
                <a:solidFill>
                  <a:srgbClr val="001F5F"/>
                </a:solidFill>
                <a:latin typeface="Carlito"/>
                <a:cs typeface="Carlito"/>
              </a:rPr>
              <a:t>НАЛИЧИЕ В 2020 ГОДУ ТРУДОВОЙ И ИНОЙ ДЕЯТЕЛЬНОСТИ 60 КАЛЕНДАРНЫХ ДНЕЙ</a:t>
            </a:r>
          </a:p>
          <a:p>
            <a:pPr marL="355600" indent="-342900">
              <a:lnSpc>
                <a:spcPct val="100000"/>
              </a:lnSpc>
              <a:spcBef>
                <a:spcPts val="95"/>
              </a:spcBef>
              <a:buClr>
                <a:srgbClr val="FF3E3E"/>
              </a:buClr>
              <a:buFont typeface="Arial" panose="020B0604020202020204" pitchFamily="34" charset="0"/>
              <a:buChar char="•"/>
            </a:pPr>
            <a:r>
              <a:rPr lang="ru-RU" sz="2000" b="1" spc="-10" dirty="0">
                <a:solidFill>
                  <a:srgbClr val="001F5F"/>
                </a:solidFill>
                <a:latin typeface="Carlito"/>
                <a:cs typeface="Carlito"/>
              </a:rPr>
              <a:t>ГРАЖДАНИН НЕ ДОЛЖЕН БЫТЬ УВОЛЕН ЗА ВИНОВНЫЕ ДЕЙСТВИЯ</a:t>
            </a:r>
            <a:endParaRPr sz="2000" dirty="0">
              <a:solidFill>
                <a:srgbClr val="FF3E3E"/>
              </a:solidFill>
              <a:latin typeface="Carlito"/>
              <a:cs typeface="Carlito"/>
            </a:endParaRPr>
          </a:p>
        </p:txBody>
      </p:sp>
      <p:sp>
        <p:nvSpPr>
          <p:cNvPr id="34" name="object 10">
            <a:extLst>
              <a:ext uri="{FF2B5EF4-FFF2-40B4-BE49-F238E27FC236}">
                <a16:creationId xmlns:a16="http://schemas.microsoft.com/office/drawing/2014/main" xmlns="" id="{FD849B38-CDC3-4A73-AB43-FB7A6CAA56EB}"/>
              </a:ext>
            </a:extLst>
          </p:cNvPr>
          <p:cNvSpPr/>
          <p:nvPr/>
        </p:nvSpPr>
        <p:spPr>
          <a:xfrm rot="5400000" flipH="1">
            <a:off x="8623760" y="1969721"/>
            <a:ext cx="144144" cy="6279613"/>
          </a:xfrm>
          <a:custGeom>
            <a:avLst/>
            <a:gdLst/>
            <a:ahLst/>
            <a:cxnLst/>
            <a:rect l="l" t="t" r="r" b="b"/>
            <a:pathLst>
              <a:path h="3880485">
                <a:moveTo>
                  <a:pt x="0" y="0"/>
                </a:moveTo>
                <a:lnTo>
                  <a:pt x="0" y="3880358"/>
                </a:lnTo>
              </a:path>
            </a:pathLst>
          </a:custGeom>
          <a:ln w="19050">
            <a:solidFill>
              <a:srgbClr val="001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8">
            <a:extLst>
              <a:ext uri="{FF2B5EF4-FFF2-40B4-BE49-F238E27FC236}">
                <a16:creationId xmlns:a16="http://schemas.microsoft.com/office/drawing/2014/main" xmlns="" id="{AF0C20C8-260E-4338-B209-4267E915B202}"/>
              </a:ext>
            </a:extLst>
          </p:cNvPr>
          <p:cNvSpPr txBox="1"/>
          <p:nvPr/>
        </p:nvSpPr>
        <p:spPr>
          <a:xfrm>
            <a:off x="5923328" y="5283687"/>
            <a:ext cx="4744672" cy="2891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b="1" spc="-10" dirty="0">
                <a:solidFill>
                  <a:srgbClr val="001F5F"/>
                </a:solidFill>
                <a:latin typeface="Carlito"/>
                <a:cs typeface="Carlito"/>
              </a:rPr>
              <a:t>ПЕРИОД ВЫПЛАТЫ АПРЕЛЬ – СЕНТЯБРЬ 2020 г.</a:t>
            </a:r>
            <a:endParaRPr dirty="0">
              <a:latin typeface="Carlito"/>
              <a:cs typeface="Carlito"/>
            </a:endParaRPr>
          </a:p>
        </p:txBody>
      </p:sp>
      <p:sp>
        <p:nvSpPr>
          <p:cNvPr id="37" name="object 8">
            <a:extLst>
              <a:ext uri="{FF2B5EF4-FFF2-40B4-BE49-F238E27FC236}">
                <a16:creationId xmlns:a16="http://schemas.microsoft.com/office/drawing/2014/main" xmlns="" id="{3360A297-F348-4543-BE0D-8C0DF049B237}"/>
              </a:ext>
            </a:extLst>
          </p:cNvPr>
          <p:cNvSpPr txBox="1"/>
          <p:nvPr/>
        </p:nvSpPr>
        <p:spPr>
          <a:xfrm>
            <a:off x="5923328" y="5540123"/>
            <a:ext cx="4973272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1600" b="1" spc="-10" dirty="0">
                <a:solidFill>
                  <a:srgbClr val="FF3E3E"/>
                </a:solidFill>
                <a:latin typeface="Carlito"/>
                <a:cs typeface="Carlito"/>
              </a:rPr>
              <a:t>С ДАТЫ УВОЛЬНЕНИЯ, НА ВРЕМЯ ВЫПЛАТЫ ПОСОБИЯ</a:t>
            </a:r>
            <a:endParaRPr sz="1600" dirty="0">
              <a:solidFill>
                <a:srgbClr val="FF3E3E"/>
              </a:solidFill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39373111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9227819" y="470903"/>
            <a:ext cx="2964180" cy="519430"/>
            <a:chOff x="9227819" y="470903"/>
            <a:chExt cx="2964180" cy="519430"/>
          </a:xfrm>
        </p:grpSpPr>
        <p:sp>
          <p:nvSpPr>
            <p:cNvPr id="3" name="object 3"/>
            <p:cNvSpPr/>
            <p:nvPr/>
          </p:nvSpPr>
          <p:spPr>
            <a:xfrm>
              <a:off x="9343643" y="541019"/>
              <a:ext cx="271272" cy="364236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9227819" y="470903"/>
              <a:ext cx="2964180" cy="519430"/>
            </a:xfrm>
            <a:custGeom>
              <a:avLst/>
              <a:gdLst/>
              <a:ahLst/>
              <a:cxnLst/>
              <a:rect l="l" t="t" r="r" b="b"/>
              <a:pathLst>
                <a:path w="2964179" h="519430">
                  <a:moveTo>
                    <a:pt x="2963672" y="0"/>
                  </a:moveTo>
                  <a:lnTo>
                    <a:pt x="0" y="0"/>
                  </a:lnTo>
                  <a:lnTo>
                    <a:pt x="0" y="519061"/>
                  </a:lnTo>
                  <a:lnTo>
                    <a:pt x="2963672" y="519061"/>
                  </a:lnTo>
                  <a:lnTo>
                    <a:pt x="2963672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9912222" y="610616"/>
            <a:ext cx="1873885" cy="233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3300"/>
              </a:lnSpc>
              <a:spcBef>
                <a:spcPts val="100"/>
              </a:spcBef>
            </a:pP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М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И</a:t>
            </a:r>
            <a:r>
              <a:rPr sz="600" b="1" spc="-4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Н</a:t>
            </a:r>
            <a:r>
              <a:rPr sz="600" b="1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И</a:t>
            </a:r>
            <a:r>
              <a:rPr sz="600" b="1" spc="-4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С</a:t>
            </a:r>
            <a:r>
              <a:rPr sz="600" b="1" spc="-5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Т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Е</a:t>
            </a:r>
            <a:r>
              <a:rPr sz="600" b="1" spc="-5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Р</a:t>
            </a:r>
            <a:r>
              <a:rPr sz="600" b="1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С</a:t>
            </a:r>
            <a:r>
              <a:rPr sz="600" b="1" spc="-4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Т</a:t>
            </a:r>
            <a:r>
              <a:rPr sz="600" b="1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В</a:t>
            </a:r>
            <a:r>
              <a:rPr sz="600" b="1" spc="-4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11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С</a:t>
            </a:r>
            <a:r>
              <a:rPr sz="600" b="1" spc="-4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-1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Ц</a:t>
            </a:r>
            <a:r>
              <a:rPr sz="600" b="1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И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А</a:t>
            </a:r>
            <a:r>
              <a:rPr sz="600" b="1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Л</a:t>
            </a:r>
            <a:r>
              <a:rPr sz="600" b="1" spc="-4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Ь</a:t>
            </a:r>
            <a:r>
              <a:rPr sz="600" b="1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Н</a:t>
            </a:r>
            <a:r>
              <a:rPr sz="600" b="1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Г</a:t>
            </a:r>
            <a:r>
              <a:rPr sz="600" b="1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7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Р</a:t>
            </a:r>
            <a:r>
              <a:rPr sz="600" b="1" spc="-1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А</a:t>
            </a:r>
            <a:r>
              <a:rPr sz="600" b="1" spc="-5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З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В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И</a:t>
            </a:r>
            <a:r>
              <a:rPr sz="600" b="1" spc="-4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Т</a:t>
            </a:r>
            <a:r>
              <a:rPr sz="600" b="1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И</a:t>
            </a:r>
            <a:r>
              <a:rPr sz="600" b="1" spc="-4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Я  М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-4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С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К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-4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В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С</a:t>
            </a:r>
            <a:r>
              <a:rPr sz="600" b="1" spc="-4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К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-4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Й</a:t>
            </a:r>
            <a:r>
              <a:rPr sz="600" b="1" spc="7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Б</a:t>
            </a:r>
            <a:r>
              <a:rPr sz="600" b="1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Л</a:t>
            </a:r>
            <a:r>
              <a:rPr sz="600" b="1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А</a:t>
            </a:r>
            <a:r>
              <a:rPr sz="600" b="1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С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Т</a:t>
            </a:r>
            <a:r>
              <a:rPr sz="600" b="1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И</a:t>
            </a:r>
            <a:endParaRPr sz="600">
              <a:latin typeface="Carlito"/>
              <a:cs typeface="Carlito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9479280" y="548640"/>
            <a:ext cx="271272" cy="3642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304800" y="1879092"/>
            <a:ext cx="11516995" cy="3608070"/>
            <a:chOff x="304800" y="1879092"/>
            <a:chExt cx="11516995" cy="3608070"/>
          </a:xfrm>
        </p:grpSpPr>
        <p:sp>
          <p:nvSpPr>
            <p:cNvPr id="9" name="object 9"/>
            <p:cNvSpPr/>
            <p:nvPr/>
          </p:nvSpPr>
          <p:spPr>
            <a:xfrm>
              <a:off x="304800" y="1879092"/>
              <a:ext cx="11516995" cy="3606800"/>
            </a:xfrm>
            <a:custGeom>
              <a:avLst/>
              <a:gdLst/>
              <a:ahLst/>
              <a:cxnLst/>
              <a:rect l="l" t="t" r="r" b="b"/>
              <a:pathLst>
                <a:path w="11516995" h="3606800">
                  <a:moveTo>
                    <a:pt x="11247755" y="0"/>
                  </a:moveTo>
                  <a:lnTo>
                    <a:pt x="305054" y="0"/>
                  </a:lnTo>
                  <a:lnTo>
                    <a:pt x="259448" y="1650"/>
                  </a:lnTo>
                  <a:lnTo>
                    <a:pt x="214769" y="6477"/>
                  </a:lnTo>
                  <a:lnTo>
                    <a:pt x="171107" y="14478"/>
                  </a:lnTo>
                  <a:lnTo>
                    <a:pt x="128600" y="25400"/>
                  </a:lnTo>
                  <a:lnTo>
                    <a:pt x="87350" y="39243"/>
                  </a:lnTo>
                  <a:lnTo>
                    <a:pt x="47485" y="55880"/>
                  </a:lnTo>
                  <a:lnTo>
                    <a:pt x="9118" y="75057"/>
                  </a:lnTo>
                  <a:lnTo>
                    <a:pt x="0" y="80518"/>
                  </a:lnTo>
                  <a:lnTo>
                    <a:pt x="0" y="3526282"/>
                  </a:lnTo>
                  <a:lnTo>
                    <a:pt x="47485" y="3550920"/>
                  </a:lnTo>
                  <a:lnTo>
                    <a:pt x="87350" y="3567557"/>
                  </a:lnTo>
                  <a:lnTo>
                    <a:pt x="128600" y="3581400"/>
                  </a:lnTo>
                  <a:lnTo>
                    <a:pt x="171107" y="3592322"/>
                  </a:lnTo>
                  <a:lnTo>
                    <a:pt x="214769" y="3600323"/>
                  </a:lnTo>
                  <a:lnTo>
                    <a:pt x="259448" y="3605149"/>
                  </a:lnTo>
                  <a:lnTo>
                    <a:pt x="305054" y="3606800"/>
                  </a:lnTo>
                  <a:lnTo>
                    <a:pt x="11247755" y="3606800"/>
                  </a:lnTo>
                  <a:lnTo>
                    <a:pt x="11293348" y="3605149"/>
                  </a:lnTo>
                  <a:lnTo>
                    <a:pt x="11338052" y="3600323"/>
                  </a:lnTo>
                  <a:lnTo>
                    <a:pt x="11381740" y="3592322"/>
                  </a:lnTo>
                  <a:lnTo>
                    <a:pt x="11424285" y="3581400"/>
                  </a:lnTo>
                  <a:lnTo>
                    <a:pt x="11465560" y="3567557"/>
                  </a:lnTo>
                  <a:lnTo>
                    <a:pt x="11505311" y="3550920"/>
                  </a:lnTo>
                  <a:lnTo>
                    <a:pt x="11516868" y="3545205"/>
                  </a:lnTo>
                  <a:lnTo>
                    <a:pt x="11516868" y="61595"/>
                  </a:lnTo>
                  <a:lnTo>
                    <a:pt x="11465560" y="39243"/>
                  </a:lnTo>
                  <a:lnTo>
                    <a:pt x="11424285" y="25400"/>
                  </a:lnTo>
                  <a:lnTo>
                    <a:pt x="11381740" y="14478"/>
                  </a:lnTo>
                  <a:lnTo>
                    <a:pt x="11338052" y="6477"/>
                  </a:lnTo>
                  <a:lnTo>
                    <a:pt x="11293348" y="1650"/>
                  </a:lnTo>
                  <a:lnTo>
                    <a:pt x="11247755" y="0"/>
                  </a:lnTo>
                  <a:close/>
                </a:path>
              </a:pathLst>
            </a:custGeom>
            <a:solidFill>
              <a:srgbClr val="DEEB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6096761" y="1884426"/>
              <a:ext cx="0" cy="3602990"/>
            </a:xfrm>
            <a:custGeom>
              <a:avLst/>
              <a:gdLst/>
              <a:ahLst/>
              <a:cxnLst/>
              <a:rect l="l" t="t" r="r" b="b"/>
              <a:pathLst>
                <a:path h="3602990">
                  <a:moveTo>
                    <a:pt x="0" y="0"/>
                  </a:moveTo>
                  <a:lnTo>
                    <a:pt x="0" y="3602609"/>
                  </a:lnTo>
                </a:path>
              </a:pathLst>
            </a:custGeom>
            <a:ln w="19050">
              <a:solidFill>
                <a:srgbClr val="001F5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751128" y="2402586"/>
            <a:ext cx="3692525" cy="12617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5100"/>
              </a:lnSpc>
              <a:spcBef>
                <a:spcPts val="105"/>
              </a:spcBef>
            </a:pPr>
            <a:r>
              <a:rPr sz="4400" b="1" dirty="0">
                <a:solidFill>
                  <a:srgbClr val="FF3D3D"/>
                </a:solidFill>
                <a:latin typeface="Carlito"/>
                <a:cs typeface="Carlito"/>
              </a:rPr>
              <a:t>73</a:t>
            </a:r>
            <a:r>
              <a:rPr sz="4400" b="1" spc="-5" dirty="0">
                <a:solidFill>
                  <a:srgbClr val="FF3D3D"/>
                </a:solidFill>
                <a:latin typeface="Carlito"/>
                <a:cs typeface="Carlito"/>
              </a:rPr>
              <a:t> 950</a:t>
            </a:r>
            <a:endParaRPr sz="4400">
              <a:latin typeface="Carlito"/>
              <a:cs typeface="Carlito"/>
            </a:endParaRPr>
          </a:p>
          <a:p>
            <a:pPr marL="24765">
              <a:lnSpc>
                <a:spcPts val="2220"/>
              </a:lnSpc>
            </a:pPr>
            <a:r>
              <a:rPr sz="2000" b="1" spc="-15" dirty="0">
                <a:solidFill>
                  <a:srgbClr val="001F5F"/>
                </a:solidFill>
                <a:latin typeface="Carlito"/>
                <a:cs typeface="Carlito"/>
              </a:rPr>
              <a:t>ЗАЯВЛЕНИЙ </a:t>
            </a:r>
            <a:r>
              <a:rPr sz="2000" b="1" spc="-20" dirty="0">
                <a:solidFill>
                  <a:srgbClr val="001F5F"/>
                </a:solidFill>
                <a:latin typeface="Carlito"/>
                <a:cs typeface="Carlito"/>
              </a:rPr>
              <a:t>ПОДАНО </a:t>
            </a:r>
            <a:r>
              <a:rPr sz="2000" b="1" dirty="0">
                <a:solidFill>
                  <a:srgbClr val="001F5F"/>
                </a:solidFill>
                <a:latin typeface="Carlito"/>
                <a:cs typeface="Carlito"/>
              </a:rPr>
              <a:t>С 1</a:t>
            </a:r>
            <a:r>
              <a:rPr sz="2000" b="1" spc="-100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000" b="1" spc="-20" dirty="0">
                <a:solidFill>
                  <a:srgbClr val="001F5F"/>
                </a:solidFill>
                <a:latin typeface="Carlito"/>
                <a:cs typeface="Carlito"/>
              </a:rPr>
              <a:t>АПРЕЛЯ</a:t>
            </a:r>
            <a:endParaRPr sz="2000">
              <a:latin typeface="Carlito"/>
              <a:cs typeface="Carlito"/>
            </a:endParaRPr>
          </a:p>
          <a:p>
            <a:pPr marL="24765">
              <a:lnSpc>
                <a:spcPct val="100000"/>
              </a:lnSpc>
            </a:pPr>
            <a:r>
              <a:rPr sz="2000" b="1" dirty="0">
                <a:solidFill>
                  <a:srgbClr val="001F5F"/>
                </a:solidFill>
                <a:latin typeface="Carlito"/>
                <a:cs typeface="Carlito"/>
              </a:rPr>
              <a:t>В </a:t>
            </a:r>
            <a:r>
              <a:rPr sz="2000" b="1" spc="-20" dirty="0">
                <a:solidFill>
                  <a:srgbClr val="001F5F"/>
                </a:solidFill>
                <a:latin typeface="Carlito"/>
                <a:cs typeface="Carlito"/>
              </a:rPr>
              <a:t>ЭЛЕКТРОННОМ</a:t>
            </a:r>
            <a:r>
              <a:rPr sz="2000" b="1" spc="-65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000" b="1" spc="-10" dirty="0">
                <a:solidFill>
                  <a:srgbClr val="001F5F"/>
                </a:solidFill>
                <a:latin typeface="Carlito"/>
                <a:cs typeface="Carlito"/>
              </a:rPr>
              <a:t>ВИДЕ</a:t>
            </a:r>
            <a:endParaRPr sz="2000">
              <a:latin typeface="Carlito"/>
              <a:cs typeface="Carlito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41984" y="3796741"/>
            <a:ext cx="2341245" cy="95694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5105"/>
              </a:lnSpc>
              <a:spcBef>
                <a:spcPts val="105"/>
              </a:spcBef>
            </a:pPr>
            <a:r>
              <a:rPr sz="4400" b="1" dirty="0">
                <a:solidFill>
                  <a:srgbClr val="FF3D3D"/>
                </a:solidFill>
                <a:latin typeface="Carlito"/>
                <a:cs typeface="Carlito"/>
              </a:rPr>
              <a:t>14</a:t>
            </a:r>
            <a:r>
              <a:rPr sz="4400" b="1" spc="-35" dirty="0">
                <a:solidFill>
                  <a:srgbClr val="FF3D3D"/>
                </a:solidFill>
                <a:latin typeface="Carlito"/>
                <a:cs typeface="Carlito"/>
              </a:rPr>
              <a:t> </a:t>
            </a:r>
            <a:r>
              <a:rPr sz="4400" b="1" dirty="0">
                <a:solidFill>
                  <a:srgbClr val="FF3D3D"/>
                </a:solidFill>
                <a:latin typeface="Carlito"/>
                <a:cs typeface="Carlito"/>
              </a:rPr>
              <a:t>440</a:t>
            </a:r>
            <a:endParaRPr sz="4400">
              <a:latin typeface="Carlito"/>
              <a:cs typeface="Carlito"/>
            </a:endParaRPr>
          </a:p>
          <a:p>
            <a:pPr marL="24765">
              <a:lnSpc>
                <a:spcPts val="2225"/>
              </a:lnSpc>
            </a:pPr>
            <a:r>
              <a:rPr sz="2000" b="1" spc="-35" dirty="0">
                <a:solidFill>
                  <a:srgbClr val="001F5F"/>
                </a:solidFill>
                <a:latin typeface="Carlito"/>
                <a:cs typeface="Carlito"/>
              </a:rPr>
              <a:t>ОБРАТИЛИСЬ</a:t>
            </a:r>
            <a:r>
              <a:rPr sz="2000" b="1" spc="-105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000" b="1" spc="-10" dirty="0">
                <a:solidFill>
                  <a:srgbClr val="001F5F"/>
                </a:solidFill>
                <a:latin typeface="Carlito"/>
                <a:cs typeface="Carlito"/>
              </a:rPr>
              <a:t>ЛИЧНО</a:t>
            </a:r>
            <a:endParaRPr sz="2000">
              <a:latin typeface="Carlito"/>
              <a:cs typeface="Carlito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459473" y="2494533"/>
            <a:ext cx="3553460" cy="26784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765">
              <a:lnSpc>
                <a:spcPts val="2395"/>
              </a:lnSpc>
              <a:spcBef>
                <a:spcPts val="105"/>
              </a:spcBef>
            </a:pPr>
            <a:r>
              <a:rPr sz="2000" b="1" spc="-10" dirty="0">
                <a:solidFill>
                  <a:srgbClr val="001F5F"/>
                </a:solidFill>
                <a:latin typeface="Carlito"/>
                <a:cs typeface="Carlito"/>
              </a:rPr>
              <a:t>НА</a:t>
            </a:r>
            <a:r>
              <a:rPr sz="2000" b="1" spc="-30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000" b="1" spc="-10" dirty="0">
                <a:solidFill>
                  <a:srgbClr val="001F5F"/>
                </a:solidFill>
                <a:latin typeface="Carlito"/>
                <a:cs typeface="Carlito"/>
              </a:rPr>
              <a:t>01.04.2020</a:t>
            </a:r>
            <a:endParaRPr sz="2000" dirty="0">
              <a:latin typeface="Carlito"/>
              <a:cs typeface="Carlito"/>
            </a:endParaRPr>
          </a:p>
          <a:p>
            <a:pPr marL="12700">
              <a:lnSpc>
                <a:spcPts val="3835"/>
              </a:lnSpc>
            </a:pPr>
            <a:r>
              <a:rPr sz="4800" b="1" baseline="-4340" dirty="0">
                <a:solidFill>
                  <a:srgbClr val="FF3D3D"/>
                </a:solidFill>
                <a:latin typeface="Carlito"/>
                <a:cs typeface="Carlito"/>
              </a:rPr>
              <a:t>23 227</a:t>
            </a:r>
            <a:r>
              <a:rPr sz="4800" b="1" spc="375" baseline="-4340" dirty="0">
                <a:solidFill>
                  <a:srgbClr val="FF3D3D"/>
                </a:solidFill>
                <a:latin typeface="Carlito"/>
                <a:cs typeface="Carlito"/>
              </a:rPr>
              <a:t> </a:t>
            </a:r>
            <a:r>
              <a:rPr sz="2000" b="1" spc="-25" dirty="0">
                <a:solidFill>
                  <a:srgbClr val="001F5F"/>
                </a:solidFill>
                <a:latin typeface="Carlito"/>
                <a:cs typeface="Carlito"/>
              </a:rPr>
              <a:t>БЕЗРАБОТНЫХ</a:t>
            </a:r>
            <a:endParaRPr sz="2000" dirty="0">
              <a:latin typeface="Carlito"/>
              <a:cs typeface="Carlito"/>
            </a:endParaRPr>
          </a:p>
          <a:p>
            <a:pPr marL="24765">
              <a:lnSpc>
                <a:spcPct val="100000"/>
              </a:lnSpc>
              <a:spcBef>
                <a:spcPts val="885"/>
              </a:spcBef>
            </a:pPr>
            <a:r>
              <a:rPr sz="2000" b="1" spc="-10" dirty="0">
                <a:solidFill>
                  <a:srgbClr val="001F5F"/>
                </a:solidFill>
                <a:latin typeface="Carlito"/>
                <a:cs typeface="Carlito"/>
              </a:rPr>
              <a:t>НА</a:t>
            </a:r>
            <a:r>
              <a:rPr sz="2000" b="1" spc="-30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000" b="1" spc="-10" dirty="0">
                <a:solidFill>
                  <a:srgbClr val="001F5F"/>
                </a:solidFill>
                <a:latin typeface="Carlito"/>
                <a:cs typeface="Carlito"/>
              </a:rPr>
              <a:t>12.05.2020</a:t>
            </a:r>
            <a:endParaRPr sz="2000" dirty="0">
              <a:latin typeface="Carlito"/>
              <a:cs typeface="Carlito"/>
            </a:endParaRPr>
          </a:p>
          <a:p>
            <a:pPr marL="17145">
              <a:lnSpc>
                <a:spcPct val="100000"/>
              </a:lnSpc>
              <a:spcBef>
                <a:spcPts val="45"/>
              </a:spcBef>
            </a:pPr>
            <a:r>
              <a:rPr sz="4800" b="1" baseline="-3472" dirty="0">
                <a:solidFill>
                  <a:srgbClr val="FF3D3D"/>
                </a:solidFill>
                <a:latin typeface="Carlito"/>
                <a:cs typeface="Carlito"/>
              </a:rPr>
              <a:t>50 </a:t>
            </a:r>
            <a:r>
              <a:rPr sz="4800" b="1" spc="-7" baseline="-3472" dirty="0">
                <a:solidFill>
                  <a:srgbClr val="FF3D3D"/>
                </a:solidFill>
                <a:latin typeface="Carlito"/>
                <a:cs typeface="Carlito"/>
              </a:rPr>
              <a:t>511</a:t>
            </a:r>
            <a:r>
              <a:rPr sz="4800" b="1" spc="382" baseline="-3472" dirty="0">
                <a:solidFill>
                  <a:srgbClr val="FF3D3D"/>
                </a:solidFill>
                <a:latin typeface="Carlito"/>
                <a:cs typeface="Carlito"/>
              </a:rPr>
              <a:t> </a:t>
            </a:r>
            <a:r>
              <a:rPr sz="2000" b="1" spc="-30" dirty="0">
                <a:solidFill>
                  <a:srgbClr val="001F5F"/>
                </a:solidFill>
                <a:latin typeface="Carlito"/>
                <a:cs typeface="Carlito"/>
              </a:rPr>
              <a:t>БЕЗРАБОТНЫХ</a:t>
            </a:r>
            <a:endParaRPr sz="2000" dirty="0">
              <a:latin typeface="Carlito"/>
              <a:cs typeface="Carlito"/>
            </a:endParaRPr>
          </a:p>
          <a:p>
            <a:pPr marL="24765">
              <a:lnSpc>
                <a:spcPts val="2245"/>
              </a:lnSpc>
              <a:spcBef>
                <a:spcPts val="2505"/>
              </a:spcBef>
            </a:pPr>
            <a:r>
              <a:rPr sz="2000" b="1" spc="-15" dirty="0">
                <a:solidFill>
                  <a:srgbClr val="001F5F"/>
                </a:solidFill>
                <a:latin typeface="Carlito"/>
                <a:cs typeface="Carlito"/>
              </a:rPr>
              <a:t>УРОВЕНЬ </a:t>
            </a:r>
            <a:r>
              <a:rPr sz="2000" b="1" spc="-25" dirty="0">
                <a:solidFill>
                  <a:srgbClr val="001F5F"/>
                </a:solidFill>
                <a:latin typeface="Carlito"/>
                <a:cs typeface="Carlito"/>
              </a:rPr>
              <a:t>БЕЗРАБОТИЦЫ</a:t>
            </a:r>
            <a:r>
              <a:rPr sz="2000" b="1" spc="-100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000" b="1" spc="-10" dirty="0">
                <a:solidFill>
                  <a:srgbClr val="001F5F"/>
                </a:solidFill>
                <a:latin typeface="Carlito"/>
                <a:cs typeface="Carlito"/>
              </a:rPr>
              <a:t>ВЫРОС</a:t>
            </a:r>
            <a:endParaRPr sz="2000" dirty="0">
              <a:latin typeface="Carlito"/>
              <a:cs typeface="Carlito"/>
            </a:endParaRPr>
          </a:p>
          <a:p>
            <a:pPr marL="24765">
              <a:lnSpc>
                <a:spcPts val="2725"/>
              </a:lnSpc>
            </a:pPr>
            <a:r>
              <a:rPr sz="2000" b="1" dirty="0">
                <a:solidFill>
                  <a:srgbClr val="001F5F"/>
                </a:solidFill>
                <a:latin typeface="Carlito"/>
                <a:cs typeface="Carlito"/>
              </a:rPr>
              <a:t>С </a:t>
            </a:r>
            <a:r>
              <a:rPr sz="2000" b="1" spc="-10" dirty="0">
                <a:solidFill>
                  <a:srgbClr val="001F5F"/>
                </a:solidFill>
                <a:latin typeface="Carlito"/>
                <a:cs typeface="Carlito"/>
              </a:rPr>
              <a:t>0,6 </a:t>
            </a:r>
            <a:r>
              <a:rPr sz="2000" b="1" dirty="0">
                <a:solidFill>
                  <a:srgbClr val="001F5F"/>
                </a:solidFill>
                <a:latin typeface="Carlito"/>
                <a:cs typeface="Carlito"/>
              </a:rPr>
              <a:t>% </a:t>
            </a:r>
            <a:r>
              <a:rPr sz="2000" b="1" spc="-25" dirty="0">
                <a:solidFill>
                  <a:srgbClr val="001F5F"/>
                </a:solidFill>
                <a:latin typeface="Carlito"/>
                <a:cs typeface="Carlito"/>
              </a:rPr>
              <a:t>ДО</a:t>
            </a:r>
            <a:r>
              <a:rPr sz="2000" b="1" spc="-114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400" b="1" spc="-15" dirty="0">
                <a:solidFill>
                  <a:srgbClr val="FF3D3D"/>
                </a:solidFill>
                <a:latin typeface="Carlito"/>
                <a:cs typeface="Carlito"/>
              </a:rPr>
              <a:t>1,</a:t>
            </a:r>
            <a:r>
              <a:rPr lang="ru-RU" sz="2400" b="1" spc="-15" dirty="0">
                <a:solidFill>
                  <a:srgbClr val="FF3D3D"/>
                </a:solidFill>
                <a:latin typeface="Carlito"/>
                <a:cs typeface="Carlito"/>
              </a:rPr>
              <a:t>2</a:t>
            </a:r>
            <a:r>
              <a:rPr sz="2400" b="1" spc="-15" dirty="0">
                <a:solidFill>
                  <a:srgbClr val="FF3D3D"/>
                </a:solidFill>
                <a:latin typeface="Carlito"/>
                <a:cs typeface="Carlito"/>
              </a:rPr>
              <a:t>%</a:t>
            </a:r>
            <a:endParaRPr sz="2400" dirty="0">
              <a:latin typeface="Carlito"/>
              <a:cs typeface="Carlito"/>
            </a:endParaRPr>
          </a:p>
        </p:txBody>
      </p:sp>
      <p:sp>
        <p:nvSpPr>
          <p:cNvPr id="15" name="object 8">
            <a:extLst>
              <a:ext uri="{FF2B5EF4-FFF2-40B4-BE49-F238E27FC236}">
                <a16:creationId xmlns:a16="http://schemas.microsoft.com/office/drawing/2014/main" xmlns="" id="{A552E7AB-850B-4F33-A661-23C0460F9E94}"/>
              </a:ext>
            </a:extLst>
          </p:cNvPr>
          <p:cNvSpPr txBox="1"/>
          <p:nvPr/>
        </p:nvSpPr>
        <p:spPr>
          <a:xfrm>
            <a:off x="211937" y="454532"/>
            <a:ext cx="4703445" cy="3212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ru-RU" sz="2000" b="1" dirty="0">
                <a:solidFill>
                  <a:srgbClr val="FF3E3E"/>
                </a:solidFill>
                <a:latin typeface="Carlito"/>
                <a:cs typeface="Carlito"/>
              </a:rPr>
              <a:t>ВЫПЛАТЫ БЕЗРАБОТНЫМ</a:t>
            </a:r>
            <a:endParaRPr sz="20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9227819" y="470903"/>
            <a:ext cx="2964180" cy="519430"/>
            <a:chOff x="9227819" y="470903"/>
            <a:chExt cx="2964180" cy="519430"/>
          </a:xfrm>
        </p:grpSpPr>
        <p:sp>
          <p:nvSpPr>
            <p:cNvPr id="3" name="object 3"/>
            <p:cNvSpPr/>
            <p:nvPr/>
          </p:nvSpPr>
          <p:spPr>
            <a:xfrm>
              <a:off x="9343643" y="541019"/>
              <a:ext cx="271272" cy="364236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9227819" y="470903"/>
              <a:ext cx="2964180" cy="519430"/>
            </a:xfrm>
            <a:custGeom>
              <a:avLst/>
              <a:gdLst/>
              <a:ahLst/>
              <a:cxnLst/>
              <a:rect l="l" t="t" r="r" b="b"/>
              <a:pathLst>
                <a:path w="2964179" h="519430">
                  <a:moveTo>
                    <a:pt x="2963672" y="0"/>
                  </a:moveTo>
                  <a:lnTo>
                    <a:pt x="0" y="0"/>
                  </a:lnTo>
                  <a:lnTo>
                    <a:pt x="0" y="519061"/>
                  </a:lnTo>
                  <a:lnTo>
                    <a:pt x="2963672" y="519061"/>
                  </a:lnTo>
                  <a:lnTo>
                    <a:pt x="2963672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9912222" y="610616"/>
            <a:ext cx="1873885" cy="233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3300"/>
              </a:lnSpc>
              <a:spcBef>
                <a:spcPts val="100"/>
              </a:spcBef>
            </a:pP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М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И</a:t>
            </a:r>
            <a:r>
              <a:rPr sz="600" b="1" spc="-4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Н</a:t>
            </a:r>
            <a:r>
              <a:rPr sz="600" b="1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И</a:t>
            </a:r>
            <a:r>
              <a:rPr sz="600" b="1" spc="-4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С</a:t>
            </a:r>
            <a:r>
              <a:rPr sz="600" b="1" spc="-5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Т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Е</a:t>
            </a:r>
            <a:r>
              <a:rPr sz="600" b="1" spc="-5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Р</a:t>
            </a:r>
            <a:r>
              <a:rPr sz="600" b="1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С</a:t>
            </a:r>
            <a:r>
              <a:rPr sz="600" b="1" spc="-4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Т</a:t>
            </a:r>
            <a:r>
              <a:rPr sz="600" b="1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В</a:t>
            </a:r>
            <a:r>
              <a:rPr sz="600" b="1" spc="-4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11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С</a:t>
            </a:r>
            <a:r>
              <a:rPr sz="600" b="1" spc="-4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-1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Ц</a:t>
            </a:r>
            <a:r>
              <a:rPr sz="600" b="1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И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А</a:t>
            </a:r>
            <a:r>
              <a:rPr sz="600" b="1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Л</a:t>
            </a:r>
            <a:r>
              <a:rPr sz="600" b="1" spc="-4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Ь</a:t>
            </a:r>
            <a:r>
              <a:rPr sz="600" b="1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Н</a:t>
            </a:r>
            <a:r>
              <a:rPr sz="600" b="1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Г</a:t>
            </a:r>
            <a:r>
              <a:rPr sz="600" b="1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7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Р</a:t>
            </a:r>
            <a:r>
              <a:rPr sz="600" b="1" spc="-1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А</a:t>
            </a:r>
            <a:r>
              <a:rPr sz="600" b="1" spc="-5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З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В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И</a:t>
            </a:r>
            <a:r>
              <a:rPr sz="600" b="1" spc="-4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Т</a:t>
            </a:r>
            <a:r>
              <a:rPr sz="600" b="1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И</a:t>
            </a:r>
            <a:r>
              <a:rPr sz="600" b="1" spc="-4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Я  М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-4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С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К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-4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В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С</a:t>
            </a:r>
            <a:r>
              <a:rPr sz="600" b="1" spc="-4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К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-4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Й</a:t>
            </a:r>
            <a:r>
              <a:rPr sz="600" b="1" spc="7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Б</a:t>
            </a:r>
            <a:r>
              <a:rPr sz="600" b="1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Л</a:t>
            </a:r>
            <a:r>
              <a:rPr sz="600" b="1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А</a:t>
            </a:r>
            <a:r>
              <a:rPr sz="600" b="1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С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Т</a:t>
            </a:r>
            <a:r>
              <a:rPr sz="600" b="1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И</a:t>
            </a:r>
            <a:endParaRPr sz="600">
              <a:latin typeface="Carlito"/>
              <a:cs typeface="Carlito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9479280" y="548640"/>
            <a:ext cx="271272" cy="3642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04800" y="1879092"/>
            <a:ext cx="11516995" cy="4524376"/>
          </a:xfrm>
          <a:custGeom>
            <a:avLst/>
            <a:gdLst/>
            <a:ahLst/>
            <a:cxnLst/>
            <a:rect l="l" t="t" r="r" b="b"/>
            <a:pathLst>
              <a:path w="11516995" h="3606800">
                <a:moveTo>
                  <a:pt x="11247755" y="0"/>
                </a:moveTo>
                <a:lnTo>
                  <a:pt x="305054" y="0"/>
                </a:lnTo>
                <a:lnTo>
                  <a:pt x="259448" y="1650"/>
                </a:lnTo>
                <a:lnTo>
                  <a:pt x="214769" y="6477"/>
                </a:lnTo>
                <a:lnTo>
                  <a:pt x="171107" y="14478"/>
                </a:lnTo>
                <a:lnTo>
                  <a:pt x="128600" y="25400"/>
                </a:lnTo>
                <a:lnTo>
                  <a:pt x="87350" y="39243"/>
                </a:lnTo>
                <a:lnTo>
                  <a:pt x="47485" y="55880"/>
                </a:lnTo>
                <a:lnTo>
                  <a:pt x="9118" y="75057"/>
                </a:lnTo>
                <a:lnTo>
                  <a:pt x="0" y="80518"/>
                </a:lnTo>
                <a:lnTo>
                  <a:pt x="0" y="3526282"/>
                </a:lnTo>
                <a:lnTo>
                  <a:pt x="47485" y="3550920"/>
                </a:lnTo>
                <a:lnTo>
                  <a:pt x="87350" y="3567557"/>
                </a:lnTo>
                <a:lnTo>
                  <a:pt x="128600" y="3581400"/>
                </a:lnTo>
                <a:lnTo>
                  <a:pt x="171107" y="3592322"/>
                </a:lnTo>
                <a:lnTo>
                  <a:pt x="214769" y="3600323"/>
                </a:lnTo>
                <a:lnTo>
                  <a:pt x="259448" y="3605149"/>
                </a:lnTo>
                <a:lnTo>
                  <a:pt x="305054" y="3606800"/>
                </a:lnTo>
                <a:lnTo>
                  <a:pt x="11247755" y="3606800"/>
                </a:lnTo>
                <a:lnTo>
                  <a:pt x="11293348" y="3605149"/>
                </a:lnTo>
                <a:lnTo>
                  <a:pt x="11338052" y="3600323"/>
                </a:lnTo>
                <a:lnTo>
                  <a:pt x="11381740" y="3592322"/>
                </a:lnTo>
                <a:lnTo>
                  <a:pt x="11424285" y="3581400"/>
                </a:lnTo>
                <a:lnTo>
                  <a:pt x="11465560" y="3567557"/>
                </a:lnTo>
                <a:lnTo>
                  <a:pt x="11505311" y="3550920"/>
                </a:lnTo>
                <a:lnTo>
                  <a:pt x="11516868" y="3545205"/>
                </a:lnTo>
                <a:lnTo>
                  <a:pt x="11516868" y="61595"/>
                </a:lnTo>
                <a:lnTo>
                  <a:pt x="11465560" y="39243"/>
                </a:lnTo>
                <a:lnTo>
                  <a:pt x="11424285" y="25400"/>
                </a:lnTo>
                <a:lnTo>
                  <a:pt x="11381740" y="14478"/>
                </a:lnTo>
                <a:lnTo>
                  <a:pt x="11338052" y="6477"/>
                </a:lnTo>
                <a:lnTo>
                  <a:pt x="11293348" y="1650"/>
                </a:lnTo>
                <a:lnTo>
                  <a:pt x="11247755" y="0"/>
                </a:lnTo>
                <a:close/>
              </a:path>
            </a:pathLst>
          </a:custGeom>
          <a:solidFill>
            <a:srgbClr val="DEEBF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8">
            <a:extLst>
              <a:ext uri="{FF2B5EF4-FFF2-40B4-BE49-F238E27FC236}">
                <a16:creationId xmlns:a16="http://schemas.microsoft.com/office/drawing/2014/main" xmlns="" id="{A552E7AB-850B-4F33-A661-23C0460F9E94}"/>
              </a:ext>
            </a:extLst>
          </p:cNvPr>
          <p:cNvSpPr txBox="1"/>
          <p:nvPr/>
        </p:nvSpPr>
        <p:spPr>
          <a:xfrm>
            <a:off x="211937" y="454532"/>
            <a:ext cx="4703445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ru-RU" sz="2000" b="1" dirty="0">
                <a:solidFill>
                  <a:srgbClr val="FF3E3E"/>
                </a:solidFill>
                <a:latin typeface="Carlito"/>
                <a:cs typeface="Carlito"/>
              </a:rPr>
              <a:t>РАБОТА С ЗАЯВЛЕНИЯМИ НА ПОРТАЛЕ «РАБОТА В РОССИИ»</a:t>
            </a:r>
            <a:endParaRPr sz="2000" dirty="0">
              <a:latin typeface="Carlito"/>
              <a:cs typeface="Carlito"/>
            </a:endParaRPr>
          </a:p>
        </p:txBody>
      </p:sp>
      <p:sp>
        <p:nvSpPr>
          <p:cNvPr id="80" name="object 8">
            <a:extLst>
              <a:ext uri="{FF2B5EF4-FFF2-40B4-BE49-F238E27FC236}">
                <a16:creationId xmlns:a16="http://schemas.microsoft.com/office/drawing/2014/main" xmlns="" id="{582B6B2E-2F62-40F4-ABD3-6EBB1180D381}"/>
              </a:ext>
            </a:extLst>
          </p:cNvPr>
          <p:cNvSpPr txBox="1"/>
          <p:nvPr/>
        </p:nvSpPr>
        <p:spPr>
          <a:xfrm>
            <a:off x="685800" y="2249069"/>
            <a:ext cx="4114800" cy="2891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b="1" spc="-10" dirty="0">
                <a:solidFill>
                  <a:srgbClr val="001F5F"/>
                </a:solidFill>
                <a:latin typeface="Carlito"/>
                <a:cs typeface="Carlito"/>
              </a:rPr>
              <a:t>ЗАПОЛНЕНИЕ ЗАЯВЛЕНИЯ И РЕЗЮМЕ</a:t>
            </a:r>
            <a:endParaRPr dirty="0">
              <a:latin typeface="Carlito"/>
              <a:cs typeface="Carlito"/>
            </a:endParaRPr>
          </a:p>
        </p:txBody>
      </p:sp>
      <p:sp>
        <p:nvSpPr>
          <p:cNvPr id="102" name="object 8">
            <a:extLst>
              <a:ext uri="{FF2B5EF4-FFF2-40B4-BE49-F238E27FC236}">
                <a16:creationId xmlns:a16="http://schemas.microsoft.com/office/drawing/2014/main" xmlns="" id="{466B5AF3-D6FF-46F3-82EE-7FC205565154}"/>
              </a:ext>
            </a:extLst>
          </p:cNvPr>
          <p:cNvSpPr txBox="1"/>
          <p:nvPr/>
        </p:nvSpPr>
        <p:spPr>
          <a:xfrm>
            <a:off x="685800" y="2477669"/>
            <a:ext cx="4114800" cy="5046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1600" b="1" spc="-10" dirty="0">
                <a:solidFill>
                  <a:srgbClr val="FF3E3E"/>
                </a:solidFill>
                <a:latin typeface="Carlito"/>
                <a:cs typeface="Carlito"/>
              </a:rPr>
              <a:t>ЦЗН ПРОВЕРЯЕТ РЕЗЮМЕ: МОДЕРАЦИЯ            И ПРАВИЛЬНОСТЬ ЗАПОЛНЕНИЯ</a:t>
            </a:r>
            <a:endParaRPr sz="1600" dirty="0">
              <a:solidFill>
                <a:srgbClr val="FF3E3E"/>
              </a:solidFill>
              <a:latin typeface="Carlito"/>
              <a:cs typeface="Carlito"/>
            </a:endParaRPr>
          </a:p>
        </p:txBody>
      </p:sp>
      <p:sp>
        <p:nvSpPr>
          <p:cNvPr id="109" name="object 10">
            <a:extLst>
              <a:ext uri="{FF2B5EF4-FFF2-40B4-BE49-F238E27FC236}">
                <a16:creationId xmlns:a16="http://schemas.microsoft.com/office/drawing/2014/main" xmlns="" id="{9CBA1164-F3B7-4996-AEDE-ACA9A78C4E98}"/>
              </a:ext>
            </a:extLst>
          </p:cNvPr>
          <p:cNvSpPr/>
          <p:nvPr/>
        </p:nvSpPr>
        <p:spPr>
          <a:xfrm rot="5400000">
            <a:off x="2601053" y="1067041"/>
            <a:ext cx="0" cy="3830507"/>
          </a:xfrm>
          <a:custGeom>
            <a:avLst/>
            <a:gdLst/>
            <a:ahLst/>
            <a:cxnLst/>
            <a:rect l="l" t="t" r="r" b="b"/>
            <a:pathLst>
              <a:path h="3602990">
                <a:moveTo>
                  <a:pt x="0" y="0"/>
                </a:moveTo>
                <a:lnTo>
                  <a:pt x="0" y="3602609"/>
                </a:lnTo>
              </a:path>
            </a:pathLst>
          </a:custGeom>
          <a:ln w="19050">
            <a:solidFill>
              <a:srgbClr val="001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8">
            <a:extLst>
              <a:ext uri="{FF2B5EF4-FFF2-40B4-BE49-F238E27FC236}">
                <a16:creationId xmlns:a16="http://schemas.microsoft.com/office/drawing/2014/main" xmlns="" id="{D6599270-CE56-4093-B723-E96A7D677AAE}"/>
              </a:ext>
            </a:extLst>
          </p:cNvPr>
          <p:cNvSpPr txBox="1"/>
          <p:nvPr/>
        </p:nvSpPr>
        <p:spPr>
          <a:xfrm>
            <a:off x="685800" y="3044611"/>
            <a:ext cx="4114800" cy="2891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b="1" spc="-10" dirty="0">
                <a:solidFill>
                  <a:srgbClr val="001F5F"/>
                </a:solidFill>
                <a:latin typeface="Carlito"/>
                <a:cs typeface="Carlito"/>
              </a:rPr>
              <a:t>СТАТУСЫ ЗАЯВЛЕНИЯ:</a:t>
            </a:r>
            <a:endParaRPr dirty="0">
              <a:latin typeface="Carlito"/>
              <a:cs typeface="Carlito"/>
            </a:endParaRPr>
          </a:p>
        </p:txBody>
      </p:sp>
      <p:sp>
        <p:nvSpPr>
          <p:cNvPr id="111" name="object 8">
            <a:extLst>
              <a:ext uri="{FF2B5EF4-FFF2-40B4-BE49-F238E27FC236}">
                <a16:creationId xmlns:a16="http://schemas.microsoft.com/office/drawing/2014/main" xmlns="" id="{5287783E-6206-49B5-928C-DD9664C2910C}"/>
              </a:ext>
            </a:extLst>
          </p:cNvPr>
          <p:cNvSpPr txBox="1"/>
          <p:nvPr/>
        </p:nvSpPr>
        <p:spPr>
          <a:xfrm>
            <a:off x="685800" y="3305193"/>
            <a:ext cx="4114800" cy="86882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8450" indent="-285750">
              <a:lnSpc>
                <a:spcPct val="100000"/>
              </a:lnSpc>
              <a:spcBef>
                <a:spcPts val="95"/>
              </a:spcBef>
              <a:buClr>
                <a:srgbClr val="FF3E3E"/>
              </a:buClr>
              <a:buFont typeface="Arial" panose="020B0604020202020204" pitchFamily="34" charset="0"/>
              <a:buChar char="•"/>
            </a:pPr>
            <a:r>
              <a:rPr lang="ru-RU" b="1" spc="-10" dirty="0">
                <a:solidFill>
                  <a:srgbClr val="001F5F"/>
                </a:solidFill>
                <a:latin typeface="Carlito"/>
                <a:cs typeface="Carlito"/>
              </a:rPr>
              <a:t>ПРИНЯТО</a:t>
            </a:r>
          </a:p>
          <a:p>
            <a:pPr marL="298450" indent="-285750">
              <a:lnSpc>
                <a:spcPct val="100000"/>
              </a:lnSpc>
              <a:spcBef>
                <a:spcPts val="95"/>
              </a:spcBef>
              <a:buClr>
                <a:srgbClr val="FF3E3E"/>
              </a:buClr>
              <a:buFont typeface="Arial" panose="020B0604020202020204" pitchFamily="34" charset="0"/>
              <a:buChar char="•"/>
            </a:pPr>
            <a:r>
              <a:rPr lang="ru-RU" b="1" spc="-10" dirty="0">
                <a:solidFill>
                  <a:srgbClr val="001F5F"/>
                </a:solidFill>
                <a:latin typeface="Carlito"/>
                <a:cs typeface="Carlito"/>
              </a:rPr>
              <a:t>ДОЗАПОЛНЕНИЕ</a:t>
            </a:r>
          </a:p>
          <a:p>
            <a:pPr marL="298450" indent="-285750">
              <a:lnSpc>
                <a:spcPct val="100000"/>
              </a:lnSpc>
              <a:spcBef>
                <a:spcPts val="95"/>
              </a:spcBef>
              <a:buClr>
                <a:srgbClr val="FF3E3E"/>
              </a:buClr>
              <a:buFont typeface="Arial" panose="020B0604020202020204" pitchFamily="34" charset="0"/>
              <a:buChar char="•"/>
            </a:pPr>
            <a:r>
              <a:rPr lang="ru-RU" b="1" spc="-10" dirty="0">
                <a:solidFill>
                  <a:srgbClr val="001F5F"/>
                </a:solidFill>
                <a:latin typeface="Carlito"/>
                <a:cs typeface="Carlito"/>
              </a:rPr>
              <a:t>ЗАРЕГИСТРИРОВАНО</a:t>
            </a:r>
            <a:endParaRPr dirty="0">
              <a:latin typeface="Carlito"/>
              <a:cs typeface="Carlito"/>
            </a:endParaRPr>
          </a:p>
        </p:txBody>
      </p:sp>
      <p:sp>
        <p:nvSpPr>
          <p:cNvPr id="112" name="object 10">
            <a:extLst>
              <a:ext uri="{FF2B5EF4-FFF2-40B4-BE49-F238E27FC236}">
                <a16:creationId xmlns:a16="http://schemas.microsoft.com/office/drawing/2014/main" xmlns="" id="{888A21B3-120E-4772-8950-E20863F3DA7C}"/>
              </a:ext>
            </a:extLst>
          </p:cNvPr>
          <p:cNvSpPr/>
          <p:nvPr/>
        </p:nvSpPr>
        <p:spPr>
          <a:xfrm rot="5400000">
            <a:off x="2601053" y="2317710"/>
            <a:ext cx="0" cy="3830507"/>
          </a:xfrm>
          <a:custGeom>
            <a:avLst/>
            <a:gdLst/>
            <a:ahLst/>
            <a:cxnLst/>
            <a:rect l="l" t="t" r="r" b="b"/>
            <a:pathLst>
              <a:path h="3602990">
                <a:moveTo>
                  <a:pt x="0" y="0"/>
                </a:moveTo>
                <a:lnTo>
                  <a:pt x="0" y="3602609"/>
                </a:lnTo>
              </a:path>
            </a:pathLst>
          </a:custGeom>
          <a:ln w="19050">
            <a:solidFill>
              <a:srgbClr val="001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8">
            <a:extLst>
              <a:ext uri="{FF2B5EF4-FFF2-40B4-BE49-F238E27FC236}">
                <a16:creationId xmlns:a16="http://schemas.microsoft.com/office/drawing/2014/main" xmlns="" id="{BCAF3800-5009-4B40-83D3-802F4F3B175E}"/>
              </a:ext>
            </a:extLst>
          </p:cNvPr>
          <p:cNvSpPr txBox="1"/>
          <p:nvPr/>
        </p:nvSpPr>
        <p:spPr>
          <a:xfrm>
            <a:off x="685798" y="4300230"/>
            <a:ext cx="3830508" cy="56618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b="1" spc="-10" dirty="0">
                <a:solidFill>
                  <a:srgbClr val="001F5F"/>
                </a:solidFill>
                <a:latin typeface="Carlito"/>
                <a:cs typeface="Carlito"/>
              </a:rPr>
              <a:t>ПОЛУЧЕНИЕ ИНФОРМАЦИИ ИЗ ПФР   О ТРУДОВОЙ ДЕЯТЕЛЬНОСТИ: </a:t>
            </a:r>
            <a:endParaRPr dirty="0">
              <a:latin typeface="Carlito"/>
              <a:cs typeface="Carlito"/>
            </a:endParaRPr>
          </a:p>
        </p:txBody>
      </p:sp>
      <p:sp>
        <p:nvSpPr>
          <p:cNvPr id="114" name="object 8">
            <a:extLst>
              <a:ext uri="{FF2B5EF4-FFF2-40B4-BE49-F238E27FC236}">
                <a16:creationId xmlns:a16="http://schemas.microsoft.com/office/drawing/2014/main" xmlns="" id="{67BCD27D-5B10-4AAB-A372-8442C234C051}"/>
              </a:ext>
            </a:extLst>
          </p:cNvPr>
          <p:cNvSpPr txBox="1"/>
          <p:nvPr/>
        </p:nvSpPr>
        <p:spPr>
          <a:xfrm>
            <a:off x="685800" y="4861149"/>
            <a:ext cx="4114800" cy="115865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8450" indent="-285750">
              <a:lnSpc>
                <a:spcPct val="100000"/>
              </a:lnSpc>
              <a:spcBef>
                <a:spcPts val="95"/>
              </a:spcBef>
              <a:buClr>
                <a:srgbClr val="FF3E3E"/>
              </a:buClr>
              <a:buFont typeface="Arial" panose="020B0604020202020204" pitchFamily="34" charset="0"/>
              <a:buChar char="•"/>
            </a:pPr>
            <a:r>
              <a:rPr lang="ru-RU" b="1" spc="-10" dirty="0">
                <a:solidFill>
                  <a:srgbClr val="001F5F"/>
                </a:solidFill>
                <a:latin typeface="Carlito"/>
                <a:cs typeface="Carlito"/>
              </a:rPr>
              <a:t>СТАТЬЯ УВОЛЬНЕНИЯ</a:t>
            </a:r>
          </a:p>
          <a:p>
            <a:pPr marL="298450" indent="-285750">
              <a:lnSpc>
                <a:spcPct val="100000"/>
              </a:lnSpc>
              <a:spcBef>
                <a:spcPts val="95"/>
              </a:spcBef>
              <a:buClr>
                <a:srgbClr val="FF3E3E"/>
              </a:buClr>
              <a:buFont typeface="Arial" panose="020B0604020202020204" pitchFamily="34" charset="0"/>
              <a:buChar char="•"/>
            </a:pPr>
            <a:r>
              <a:rPr lang="ru-RU" b="1" spc="-10" dirty="0">
                <a:solidFill>
                  <a:srgbClr val="001F5F"/>
                </a:solidFill>
                <a:latin typeface="Carlito"/>
                <a:cs typeface="Carlito"/>
              </a:rPr>
              <a:t>ЗАРАБОТНАЯ ПЛАТА</a:t>
            </a:r>
          </a:p>
          <a:p>
            <a:pPr marL="298450" indent="-285750">
              <a:lnSpc>
                <a:spcPct val="100000"/>
              </a:lnSpc>
              <a:spcBef>
                <a:spcPts val="95"/>
              </a:spcBef>
              <a:buClr>
                <a:srgbClr val="FF3E3E"/>
              </a:buClr>
              <a:buFont typeface="Arial" panose="020B0604020202020204" pitchFamily="34" charset="0"/>
              <a:buChar char="•"/>
            </a:pPr>
            <a:r>
              <a:rPr lang="ru-RU" b="1" spc="-10" dirty="0">
                <a:solidFill>
                  <a:srgbClr val="001F5F"/>
                </a:solidFill>
                <a:latin typeface="Carlito"/>
                <a:cs typeface="Carlito"/>
              </a:rPr>
              <a:t>ПЕРИОД РАБОТЫ</a:t>
            </a:r>
          </a:p>
          <a:p>
            <a:pPr marL="298450" indent="-285750">
              <a:lnSpc>
                <a:spcPct val="100000"/>
              </a:lnSpc>
              <a:spcBef>
                <a:spcPts val="95"/>
              </a:spcBef>
              <a:buClr>
                <a:srgbClr val="FF3E3E"/>
              </a:buClr>
              <a:buFont typeface="Arial" panose="020B0604020202020204" pitchFamily="34" charset="0"/>
              <a:buChar char="•"/>
            </a:pPr>
            <a:r>
              <a:rPr lang="ru-RU" b="1" spc="-10" dirty="0">
                <a:solidFill>
                  <a:srgbClr val="001F5F"/>
                </a:solidFill>
                <a:latin typeface="Carlito"/>
                <a:cs typeface="Carlito"/>
              </a:rPr>
              <a:t>ПРОВЕРКА РЕГИСТРАЦИИ</a:t>
            </a:r>
            <a:endParaRPr dirty="0">
              <a:latin typeface="Carlito"/>
              <a:cs typeface="Carlito"/>
            </a:endParaRPr>
          </a:p>
        </p:txBody>
      </p:sp>
      <p:sp>
        <p:nvSpPr>
          <p:cNvPr id="115" name="object 10">
            <a:extLst>
              <a:ext uri="{FF2B5EF4-FFF2-40B4-BE49-F238E27FC236}">
                <a16:creationId xmlns:a16="http://schemas.microsoft.com/office/drawing/2014/main" xmlns="" id="{99FD646A-A66D-4F9C-B294-E9064BB24E4F}"/>
              </a:ext>
            </a:extLst>
          </p:cNvPr>
          <p:cNvSpPr/>
          <p:nvPr/>
        </p:nvSpPr>
        <p:spPr>
          <a:xfrm flipH="1">
            <a:off x="6051042" y="1884763"/>
            <a:ext cx="45719" cy="4517110"/>
          </a:xfrm>
          <a:custGeom>
            <a:avLst/>
            <a:gdLst/>
            <a:ahLst/>
            <a:cxnLst/>
            <a:rect l="l" t="t" r="r" b="b"/>
            <a:pathLst>
              <a:path h="3602990">
                <a:moveTo>
                  <a:pt x="0" y="0"/>
                </a:moveTo>
                <a:lnTo>
                  <a:pt x="0" y="3602609"/>
                </a:lnTo>
              </a:path>
            </a:pathLst>
          </a:custGeom>
          <a:ln w="19050">
            <a:solidFill>
              <a:srgbClr val="001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8">
            <a:extLst>
              <a:ext uri="{FF2B5EF4-FFF2-40B4-BE49-F238E27FC236}">
                <a16:creationId xmlns:a16="http://schemas.microsoft.com/office/drawing/2014/main" xmlns="" id="{7EB05CA2-F210-4FAA-B2C3-FBE87E2B8C5E}"/>
              </a:ext>
            </a:extLst>
          </p:cNvPr>
          <p:cNvSpPr txBox="1"/>
          <p:nvPr/>
        </p:nvSpPr>
        <p:spPr>
          <a:xfrm>
            <a:off x="6274816" y="3581400"/>
            <a:ext cx="4114800" cy="2891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b="1" spc="-10" dirty="0">
                <a:solidFill>
                  <a:srgbClr val="001F5F"/>
                </a:solidFill>
                <a:latin typeface="Carlito"/>
                <a:cs typeface="Carlito"/>
              </a:rPr>
              <a:t>НЕ БОЛЕЕ 11 ДНЕЙ</a:t>
            </a:r>
            <a:endParaRPr dirty="0">
              <a:latin typeface="Carlito"/>
              <a:cs typeface="Carlito"/>
            </a:endParaRPr>
          </a:p>
        </p:txBody>
      </p:sp>
      <p:sp>
        <p:nvSpPr>
          <p:cNvPr id="117" name="object 8">
            <a:extLst>
              <a:ext uri="{FF2B5EF4-FFF2-40B4-BE49-F238E27FC236}">
                <a16:creationId xmlns:a16="http://schemas.microsoft.com/office/drawing/2014/main" xmlns="" id="{DA623C57-7B6A-4D55-A334-BC6947B2FC37}"/>
              </a:ext>
            </a:extLst>
          </p:cNvPr>
          <p:cNvSpPr txBox="1"/>
          <p:nvPr/>
        </p:nvSpPr>
        <p:spPr>
          <a:xfrm>
            <a:off x="6274816" y="3943169"/>
            <a:ext cx="4114800" cy="2891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b="1" spc="-10" dirty="0">
                <a:solidFill>
                  <a:srgbClr val="001F5F"/>
                </a:solidFill>
                <a:latin typeface="Carlito"/>
                <a:cs typeface="Carlito"/>
              </a:rPr>
              <a:t>НАЗНАЧЕНО ПОСОБИЕ</a:t>
            </a:r>
            <a:endParaRPr dirty="0">
              <a:latin typeface="Carlito"/>
              <a:cs typeface="Carlito"/>
            </a:endParaRPr>
          </a:p>
        </p:txBody>
      </p:sp>
      <p:sp>
        <p:nvSpPr>
          <p:cNvPr id="118" name="object 8">
            <a:extLst>
              <a:ext uri="{FF2B5EF4-FFF2-40B4-BE49-F238E27FC236}">
                <a16:creationId xmlns:a16="http://schemas.microsoft.com/office/drawing/2014/main" xmlns="" id="{8D67BFCD-5099-48AF-BFFD-86E6BCFE4917}"/>
              </a:ext>
            </a:extLst>
          </p:cNvPr>
          <p:cNvSpPr txBox="1"/>
          <p:nvPr/>
        </p:nvSpPr>
        <p:spPr>
          <a:xfrm>
            <a:off x="6274816" y="4166063"/>
            <a:ext cx="4114800" cy="22762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1400" b="1" spc="-10" dirty="0">
                <a:solidFill>
                  <a:srgbClr val="FF3E3E"/>
                </a:solidFill>
                <a:latin typeface="Carlito"/>
                <a:cs typeface="Carlito"/>
              </a:rPr>
              <a:t>ВЫПЛАТА ОТ ДАТЫ СТАТУСА «ЗАРЕГИСТРИРОВАНО»</a:t>
            </a:r>
            <a:endParaRPr sz="1400" dirty="0">
              <a:solidFill>
                <a:srgbClr val="FF3E3E"/>
              </a:solidFill>
              <a:latin typeface="Carlito"/>
              <a:cs typeface="Carlito"/>
            </a:endParaRPr>
          </a:p>
        </p:txBody>
      </p:sp>
      <p:sp>
        <p:nvSpPr>
          <p:cNvPr id="119" name="object 8">
            <a:extLst>
              <a:ext uri="{FF2B5EF4-FFF2-40B4-BE49-F238E27FC236}">
                <a16:creationId xmlns:a16="http://schemas.microsoft.com/office/drawing/2014/main" xmlns="" id="{E4863BAD-4C77-40E0-A2DF-4A39DB0EE675}"/>
              </a:ext>
            </a:extLst>
          </p:cNvPr>
          <p:cNvSpPr txBox="1"/>
          <p:nvPr/>
        </p:nvSpPr>
        <p:spPr>
          <a:xfrm>
            <a:off x="6265580" y="4457505"/>
            <a:ext cx="4114800" cy="2891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b="1" spc="-10" dirty="0">
                <a:solidFill>
                  <a:srgbClr val="FF0000"/>
                </a:solidFill>
                <a:latin typeface="Carlito"/>
                <a:cs typeface="Carlito"/>
              </a:rPr>
              <a:t>ОТКАЗАНО В ПОСОБИИ</a:t>
            </a:r>
            <a:endParaRPr dirty="0">
              <a:solidFill>
                <a:srgbClr val="FF0000"/>
              </a:solidFill>
              <a:latin typeface="Carlito"/>
              <a:cs typeface="Carlito"/>
            </a:endParaRPr>
          </a:p>
        </p:txBody>
      </p:sp>
      <p:sp>
        <p:nvSpPr>
          <p:cNvPr id="120" name="object 10">
            <a:extLst>
              <a:ext uri="{FF2B5EF4-FFF2-40B4-BE49-F238E27FC236}">
                <a16:creationId xmlns:a16="http://schemas.microsoft.com/office/drawing/2014/main" xmlns="" id="{2E39A9D5-6A2D-4F7D-A61A-64C9E0799E28}"/>
              </a:ext>
            </a:extLst>
          </p:cNvPr>
          <p:cNvSpPr/>
          <p:nvPr/>
        </p:nvSpPr>
        <p:spPr>
          <a:xfrm rot="5400000">
            <a:off x="8214916" y="2494726"/>
            <a:ext cx="0" cy="3830507"/>
          </a:xfrm>
          <a:custGeom>
            <a:avLst/>
            <a:gdLst/>
            <a:ahLst/>
            <a:cxnLst/>
            <a:rect l="l" t="t" r="r" b="b"/>
            <a:pathLst>
              <a:path h="3602990">
                <a:moveTo>
                  <a:pt x="0" y="0"/>
                </a:moveTo>
                <a:lnTo>
                  <a:pt x="0" y="3602609"/>
                </a:lnTo>
              </a:path>
            </a:pathLst>
          </a:custGeom>
          <a:ln w="19050">
            <a:solidFill>
              <a:srgbClr val="001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8">
            <a:extLst>
              <a:ext uri="{FF2B5EF4-FFF2-40B4-BE49-F238E27FC236}">
                <a16:creationId xmlns:a16="http://schemas.microsoft.com/office/drawing/2014/main" xmlns="" id="{EA066B8A-9CFA-4A3D-BA66-5A18B2826543}"/>
              </a:ext>
            </a:extLst>
          </p:cNvPr>
          <p:cNvSpPr txBox="1"/>
          <p:nvPr/>
        </p:nvSpPr>
        <p:spPr>
          <a:xfrm>
            <a:off x="6278880" y="5165253"/>
            <a:ext cx="4114800" cy="2891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b="1" spc="-10" dirty="0">
                <a:solidFill>
                  <a:srgbClr val="001F5F"/>
                </a:solidFill>
                <a:latin typeface="Carlito"/>
                <a:cs typeface="Carlito"/>
              </a:rPr>
              <a:t>ПЕРЕРЕГИСТРАЦИЯ ЧЕРЕЗ 1 МЕСЯЦ</a:t>
            </a:r>
            <a:endParaRPr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5324838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2">
            <a:extLst>
              <a:ext uri="{FF2B5EF4-FFF2-40B4-BE49-F238E27FC236}">
                <a16:creationId xmlns:a16="http://schemas.microsoft.com/office/drawing/2014/main" xmlns="" id="{43062856-F89A-4BE4-AC48-950AA54D02E8}"/>
              </a:ext>
            </a:extLst>
          </p:cNvPr>
          <p:cNvSpPr/>
          <p:nvPr/>
        </p:nvSpPr>
        <p:spPr>
          <a:xfrm>
            <a:off x="304800" y="2209800"/>
            <a:ext cx="11516868" cy="3276600"/>
          </a:xfrm>
          <a:custGeom>
            <a:avLst/>
            <a:gdLst/>
            <a:ahLst/>
            <a:cxnLst/>
            <a:rect l="l" t="t" r="r" b="b"/>
            <a:pathLst>
              <a:path w="12192000" h="3881120">
                <a:moveTo>
                  <a:pt x="11907139" y="0"/>
                </a:moveTo>
                <a:lnTo>
                  <a:pt x="322935" y="0"/>
                </a:lnTo>
                <a:lnTo>
                  <a:pt x="274664" y="1773"/>
                </a:lnTo>
                <a:lnTo>
                  <a:pt x="227357" y="7012"/>
                </a:lnTo>
                <a:lnTo>
                  <a:pt x="181139" y="15590"/>
                </a:lnTo>
                <a:lnTo>
                  <a:pt x="136134" y="27383"/>
                </a:lnTo>
                <a:lnTo>
                  <a:pt x="92468" y="42265"/>
                </a:lnTo>
                <a:lnTo>
                  <a:pt x="50265" y="60111"/>
                </a:lnTo>
                <a:lnTo>
                  <a:pt x="9652" y="80797"/>
                </a:lnTo>
                <a:lnTo>
                  <a:pt x="0" y="86604"/>
                </a:lnTo>
                <a:lnTo>
                  <a:pt x="0" y="3794007"/>
                </a:lnTo>
                <a:lnTo>
                  <a:pt x="50265" y="3820500"/>
                </a:lnTo>
                <a:lnTo>
                  <a:pt x="92468" y="3838346"/>
                </a:lnTo>
                <a:lnTo>
                  <a:pt x="136134" y="3853228"/>
                </a:lnTo>
                <a:lnTo>
                  <a:pt x="181139" y="3865021"/>
                </a:lnTo>
                <a:lnTo>
                  <a:pt x="227357" y="3873599"/>
                </a:lnTo>
                <a:lnTo>
                  <a:pt x="274664" y="3878838"/>
                </a:lnTo>
                <a:lnTo>
                  <a:pt x="322935" y="3880612"/>
                </a:lnTo>
                <a:lnTo>
                  <a:pt x="11907139" y="3880612"/>
                </a:lnTo>
                <a:lnTo>
                  <a:pt x="11955414" y="3878838"/>
                </a:lnTo>
                <a:lnTo>
                  <a:pt x="12002726" y="3873599"/>
                </a:lnTo>
                <a:lnTo>
                  <a:pt x="12048948" y="3865021"/>
                </a:lnTo>
                <a:lnTo>
                  <a:pt x="12093956" y="3853228"/>
                </a:lnTo>
                <a:lnTo>
                  <a:pt x="12137625" y="3838346"/>
                </a:lnTo>
                <a:lnTo>
                  <a:pt x="12179829" y="3820500"/>
                </a:lnTo>
                <a:lnTo>
                  <a:pt x="12191999" y="3814301"/>
                </a:lnTo>
                <a:lnTo>
                  <a:pt x="12191999" y="66310"/>
                </a:lnTo>
                <a:lnTo>
                  <a:pt x="12137625" y="42265"/>
                </a:lnTo>
                <a:lnTo>
                  <a:pt x="12093956" y="27383"/>
                </a:lnTo>
                <a:lnTo>
                  <a:pt x="12048948" y="15590"/>
                </a:lnTo>
                <a:lnTo>
                  <a:pt x="12002726" y="7012"/>
                </a:lnTo>
                <a:lnTo>
                  <a:pt x="11955414" y="1773"/>
                </a:lnTo>
                <a:lnTo>
                  <a:pt x="11907139" y="0"/>
                </a:lnTo>
                <a:close/>
              </a:path>
            </a:pathLst>
          </a:custGeom>
          <a:solidFill>
            <a:srgbClr val="DEEBF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3" name="object 3"/>
          <p:cNvGrpSpPr/>
          <p:nvPr/>
        </p:nvGrpSpPr>
        <p:grpSpPr>
          <a:xfrm>
            <a:off x="9227693" y="471157"/>
            <a:ext cx="2964815" cy="520065"/>
            <a:chOff x="9227693" y="471157"/>
            <a:chExt cx="2964815" cy="520065"/>
          </a:xfrm>
        </p:grpSpPr>
        <p:sp>
          <p:nvSpPr>
            <p:cNvPr id="4" name="object 4"/>
            <p:cNvSpPr/>
            <p:nvPr/>
          </p:nvSpPr>
          <p:spPr>
            <a:xfrm>
              <a:off x="9342882" y="540994"/>
              <a:ext cx="271525" cy="36375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9227693" y="471157"/>
              <a:ext cx="2964815" cy="520065"/>
            </a:xfrm>
            <a:custGeom>
              <a:avLst/>
              <a:gdLst/>
              <a:ahLst/>
              <a:cxnLst/>
              <a:rect l="l" t="t" r="r" b="b"/>
              <a:pathLst>
                <a:path w="2964815" h="520065">
                  <a:moveTo>
                    <a:pt x="2964306" y="0"/>
                  </a:moveTo>
                  <a:lnTo>
                    <a:pt x="0" y="0"/>
                  </a:lnTo>
                  <a:lnTo>
                    <a:pt x="0" y="519442"/>
                  </a:lnTo>
                  <a:lnTo>
                    <a:pt x="2964306" y="519442"/>
                  </a:lnTo>
                  <a:lnTo>
                    <a:pt x="2964306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9911588" y="622553"/>
            <a:ext cx="1910080" cy="2298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1700"/>
              </a:lnSpc>
              <a:spcBef>
                <a:spcPts val="100"/>
              </a:spcBef>
            </a:pP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М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И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Н</a:t>
            </a:r>
            <a:r>
              <a:rPr sz="600" b="1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И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С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Т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Е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Р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С</a:t>
            </a:r>
            <a:r>
              <a:rPr sz="600" b="1" spc="-4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Т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В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1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С</a:t>
            </a:r>
            <a:r>
              <a:rPr sz="600" b="1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Ц</a:t>
            </a:r>
            <a:r>
              <a:rPr sz="600" b="1" spc="-1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И</a:t>
            </a:r>
            <a:r>
              <a:rPr sz="600" b="1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А</a:t>
            </a:r>
            <a:r>
              <a:rPr sz="600" b="1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Л</a:t>
            </a:r>
            <a:r>
              <a:rPr sz="600" b="1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Ь</a:t>
            </a:r>
            <a:r>
              <a:rPr sz="600" b="1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Н</a:t>
            </a:r>
            <a:r>
              <a:rPr sz="600" b="1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-1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Г</a:t>
            </a:r>
            <a:r>
              <a:rPr sz="600" b="1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9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Р</a:t>
            </a:r>
            <a:r>
              <a:rPr sz="600" b="1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А</a:t>
            </a:r>
            <a:r>
              <a:rPr sz="600" b="1" spc="-4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З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В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И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Т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И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Я  М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С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К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В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С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К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Й</a:t>
            </a:r>
            <a:r>
              <a:rPr sz="600" b="1" spc="7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Б</a:t>
            </a:r>
            <a:r>
              <a:rPr sz="600" b="1" spc="-1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Л</a:t>
            </a:r>
            <a:r>
              <a:rPr sz="600" b="1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А</a:t>
            </a:r>
            <a:r>
              <a:rPr sz="600" b="1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С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Т</a:t>
            </a:r>
            <a:r>
              <a:rPr sz="600" b="1" spc="-1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И</a:t>
            </a:r>
            <a:endParaRPr sz="600">
              <a:latin typeface="Carlito"/>
              <a:cs typeface="Carlito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9478644" y="548995"/>
            <a:ext cx="271525" cy="3637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8">
            <a:extLst>
              <a:ext uri="{FF2B5EF4-FFF2-40B4-BE49-F238E27FC236}">
                <a16:creationId xmlns:a16="http://schemas.microsoft.com/office/drawing/2014/main" xmlns="" id="{7F307B21-62F7-4B87-952A-06B901407966}"/>
              </a:ext>
            </a:extLst>
          </p:cNvPr>
          <p:cNvSpPr txBox="1"/>
          <p:nvPr/>
        </p:nvSpPr>
        <p:spPr>
          <a:xfrm>
            <a:off x="211937" y="454532"/>
            <a:ext cx="5045863" cy="9367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ru-RU" sz="2000" b="1" dirty="0">
                <a:solidFill>
                  <a:srgbClr val="FF3E3E"/>
                </a:solidFill>
                <a:latin typeface="Carlito"/>
                <a:cs typeface="Carlito"/>
              </a:rPr>
              <a:t>ВЫПЛАТА ГРАЖДАНАМ В ВОЗРАСТЕ 65 ЛЕТ   И СТАРШЕ, И ГРАЖДАНАМ С ХРОНИЧЕСКИМИ ЗАБОЛЕВАНИЯМИ</a:t>
            </a:r>
            <a:endParaRPr sz="2000" dirty="0">
              <a:latin typeface="Carlito"/>
              <a:cs typeface="Carlito"/>
            </a:endParaRPr>
          </a:p>
        </p:txBody>
      </p:sp>
      <p:sp>
        <p:nvSpPr>
          <p:cNvPr id="16" name="object 12">
            <a:extLst>
              <a:ext uri="{FF2B5EF4-FFF2-40B4-BE49-F238E27FC236}">
                <a16:creationId xmlns:a16="http://schemas.microsoft.com/office/drawing/2014/main" xmlns="" id="{093AFE4B-E4B0-454E-B777-A93CACB078E7}"/>
              </a:ext>
            </a:extLst>
          </p:cNvPr>
          <p:cNvSpPr txBox="1"/>
          <p:nvPr/>
        </p:nvSpPr>
        <p:spPr>
          <a:xfrm>
            <a:off x="763806" y="2514600"/>
            <a:ext cx="1448435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>
              <a:lnSpc>
                <a:spcPct val="100000"/>
              </a:lnSpc>
              <a:spcBef>
                <a:spcPts val="100"/>
              </a:spcBef>
            </a:pPr>
            <a:r>
              <a:rPr lang="ru-RU" sz="4400" b="1" dirty="0">
                <a:solidFill>
                  <a:srgbClr val="FF3E3E"/>
                </a:solidFill>
                <a:latin typeface="Carlito"/>
                <a:cs typeface="Carlito"/>
              </a:rPr>
              <a:t>1 500</a:t>
            </a:r>
            <a:endParaRPr sz="4400" dirty="0">
              <a:latin typeface="Carlito"/>
              <a:cs typeface="Carlito"/>
            </a:endParaRPr>
          </a:p>
        </p:txBody>
      </p:sp>
      <p:sp>
        <p:nvSpPr>
          <p:cNvPr id="17" name="object 8">
            <a:extLst>
              <a:ext uri="{FF2B5EF4-FFF2-40B4-BE49-F238E27FC236}">
                <a16:creationId xmlns:a16="http://schemas.microsoft.com/office/drawing/2014/main" xmlns="" id="{A498277B-8B97-4BAD-ADEF-826874A0DB68}"/>
              </a:ext>
            </a:extLst>
          </p:cNvPr>
          <p:cNvSpPr txBox="1"/>
          <p:nvPr/>
        </p:nvSpPr>
        <p:spPr>
          <a:xfrm>
            <a:off x="2133605" y="2763751"/>
            <a:ext cx="2285995" cy="3199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000" b="1" spc="-10" dirty="0">
                <a:solidFill>
                  <a:srgbClr val="001F5F"/>
                </a:solidFill>
                <a:latin typeface="Carlito"/>
                <a:cs typeface="Carlito"/>
              </a:rPr>
              <a:t>руб.</a:t>
            </a:r>
            <a:endParaRPr sz="2000" dirty="0">
              <a:latin typeface="Carlito"/>
              <a:cs typeface="Carlito"/>
            </a:endParaRPr>
          </a:p>
        </p:txBody>
      </p:sp>
      <p:sp>
        <p:nvSpPr>
          <p:cNvPr id="22" name="object 8">
            <a:extLst>
              <a:ext uri="{FF2B5EF4-FFF2-40B4-BE49-F238E27FC236}">
                <a16:creationId xmlns:a16="http://schemas.microsoft.com/office/drawing/2014/main" xmlns="" id="{C4ED2D72-3309-475D-9340-BC5C2C06F5A6}"/>
              </a:ext>
            </a:extLst>
          </p:cNvPr>
          <p:cNvSpPr txBox="1"/>
          <p:nvPr/>
        </p:nvSpPr>
        <p:spPr>
          <a:xfrm>
            <a:off x="740715" y="3124839"/>
            <a:ext cx="4380176" cy="3199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000" b="1" spc="-10" dirty="0">
                <a:solidFill>
                  <a:srgbClr val="001F5F"/>
                </a:solidFill>
                <a:latin typeface="Carlito"/>
                <a:cs typeface="Carlito"/>
              </a:rPr>
              <a:t>ДО НАЧАЛА РЕЖИМА САМОИЗОЛЯЦИИ</a:t>
            </a:r>
            <a:endParaRPr sz="2000" dirty="0">
              <a:latin typeface="Carlito"/>
              <a:cs typeface="Carlito"/>
            </a:endParaRPr>
          </a:p>
        </p:txBody>
      </p:sp>
      <p:sp>
        <p:nvSpPr>
          <p:cNvPr id="34" name="object 10">
            <a:extLst>
              <a:ext uri="{FF2B5EF4-FFF2-40B4-BE49-F238E27FC236}">
                <a16:creationId xmlns:a16="http://schemas.microsoft.com/office/drawing/2014/main" xmlns="" id="{FD849B38-CDC3-4A73-AB43-FB7A6CAA56EB}"/>
              </a:ext>
            </a:extLst>
          </p:cNvPr>
          <p:cNvSpPr/>
          <p:nvPr/>
        </p:nvSpPr>
        <p:spPr>
          <a:xfrm rot="5400000" flipH="1">
            <a:off x="3072486" y="1257842"/>
            <a:ext cx="151765" cy="4815309"/>
          </a:xfrm>
          <a:custGeom>
            <a:avLst/>
            <a:gdLst/>
            <a:ahLst/>
            <a:cxnLst/>
            <a:rect l="l" t="t" r="r" b="b"/>
            <a:pathLst>
              <a:path h="3880485">
                <a:moveTo>
                  <a:pt x="0" y="0"/>
                </a:moveTo>
                <a:lnTo>
                  <a:pt x="0" y="3880358"/>
                </a:lnTo>
              </a:path>
            </a:pathLst>
          </a:custGeom>
          <a:ln w="19050">
            <a:solidFill>
              <a:srgbClr val="001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12">
            <a:extLst>
              <a:ext uri="{FF2B5EF4-FFF2-40B4-BE49-F238E27FC236}">
                <a16:creationId xmlns:a16="http://schemas.microsoft.com/office/drawing/2014/main" xmlns="" id="{A387DA3E-3EC1-45AB-AFB5-1338D7513B59}"/>
              </a:ext>
            </a:extLst>
          </p:cNvPr>
          <p:cNvSpPr txBox="1"/>
          <p:nvPr/>
        </p:nvSpPr>
        <p:spPr>
          <a:xfrm>
            <a:off x="763806" y="3886200"/>
            <a:ext cx="1448435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>
              <a:lnSpc>
                <a:spcPct val="100000"/>
              </a:lnSpc>
              <a:spcBef>
                <a:spcPts val="100"/>
              </a:spcBef>
            </a:pPr>
            <a:r>
              <a:rPr lang="ru-RU" sz="4400" b="1" dirty="0">
                <a:solidFill>
                  <a:srgbClr val="FF3E3E"/>
                </a:solidFill>
                <a:latin typeface="Carlito"/>
                <a:cs typeface="Carlito"/>
              </a:rPr>
              <a:t>1 500</a:t>
            </a:r>
            <a:endParaRPr sz="4400" dirty="0">
              <a:latin typeface="Carlito"/>
              <a:cs typeface="Carlito"/>
            </a:endParaRPr>
          </a:p>
        </p:txBody>
      </p:sp>
      <p:sp>
        <p:nvSpPr>
          <p:cNvPr id="38" name="object 8">
            <a:extLst>
              <a:ext uri="{FF2B5EF4-FFF2-40B4-BE49-F238E27FC236}">
                <a16:creationId xmlns:a16="http://schemas.microsoft.com/office/drawing/2014/main" xmlns="" id="{1FED3224-7A94-4195-8286-38A3F81EAFDC}"/>
              </a:ext>
            </a:extLst>
          </p:cNvPr>
          <p:cNvSpPr txBox="1"/>
          <p:nvPr/>
        </p:nvSpPr>
        <p:spPr>
          <a:xfrm>
            <a:off x="2133605" y="4135351"/>
            <a:ext cx="2285995" cy="3199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000" b="1" spc="-10" dirty="0">
                <a:solidFill>
                  <a:srgbClr val="001F5F"/>
                </a:solidFill>
                <a:latin typeface="Carlito"/>
                <a:cs typeface="Carlito"/>
              </a:rPr>
              <a:t>руб.</a:t>
            </a:r>
            <a:endParaRPr sz="2000" dirty="0">
              <a:latin typeface="Carlito"/>
              <a:cs typeface="Carlito"/>
            </a:endParaRPr>
          </a:p>
        </p:txBody>
      </p:sp>
      <p:sp>
        <p:nvSpPr>
          <p:cNvPr id="39" name="object 8">
            <a:extLst>
              <a:ext uri="{FF2B5EF4-FFF2-40B4-BE49-F238E27FC236}">
                <a16:creationId xmlns:a16="http://schemas.microsoft.com/office/drawing/2014/main" xmlns="" id="{A3154C95-2B9E-4D03-98CB-3B9934EEA701}"/>
              </a:ext>
            </a:extLst>
          </p:cNvPr>
          <p:cNvSpPr txBox="1"/>
          <p:nvPr/>
        </p:nvSpPr>
        <p:spPr>
          <a:xfrm>
            <a:off x="740715" y="4496439"/>
            <a:ext cx="4815310" cy="3199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000" b="1" spc="-10" dirty="0">
                <a:solidFill>
                  <a:srgbClr val="001F5F"/>
                </a:solidFill>
                <a:latin typeface="Carlito"/>
                <a:cs typeface="Carlito"/>
              </a:rPr>
              <a:t>ПОСЛЕ НАЧАЛА РЕЖИМА САМОИЗОЛЯЦИИ</a:t>
            </a:r>
            <a:endParaRPr sz="2000" dirty="0">
              <a:latin typeface="Carlito"/>
              <a:cs typeface="Carlito"/>
            </a:endParaRPr>
          </a:p>
        </p:txBody>
      </p:sp>
      <p:sp>
        <p:nvSpPr>
          <p:cNvPr id="40" name="object 8">
            <a:extLst>
              <a:ext uri="{FF2B5EF4-FFF2-40B4-BE49-F238E27FC236}">
                <a16:creationId xmlns:a16="http://schemas.microsoft.com/office/drawing/2014/main" xmlns="" id="{B0F8A30B-A022-41FC-BAFB-D4670DC990DD}"/>
              </a:ext>
            </a:extLst>
          </p:cNvPr>
          <p:cNvSpPr txBox="1"/>
          <p:nvPr/>
        </p:nvSpPr>
        <p:spPr>
          <a:xfrm>
            <a:off x="763806" y="4756367"/>
            <a:ext cx="4380176" cy="3199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000" b="1" spc="-10" dirty="0">
                <a:solidFill>
                  <a:srgbClr val="FF3E3E"/>
                </a:solidFill>
                <a:latin typeface="Carlito"/>
                <a:cs typeface="Carlito"/>
              </a:rPr>
              <a:t>14 АПРЕЛЯ 2020 г.</a:t>
            </a:r>
            <a:endParaRPr sz="2000" dirty="0">
              <a:solidFill>
                <a:srgbClr val="FF3E3E"/>
              </a:solidFill>
              <a:latin typeface="Carlito"/>
              <a:cs typeface="Carlito"/>
            </a:endParaRPr>
          </a:p>
        </p:txBody>
      </p:sp>
      <p:sp>
        <p:nvSpPr>
          <p:cNvPr id="41" name="object 10">
            <a:extLst>
              <a:ext uri="{FF2B5EF4-FFF2-40B4-BE49-F238E27FC236}">
                <a16:creationId xmlns:a16="http://schemas.microsoft.com/office/drawing/2014/main" xmlns="" id="{5F987E6F-D75E-4C4D-9822-CE4E19C8FE54}"/>
              </a:ext>
            </a:extLst>
          </p:cNvPr>
          <p:cNvSpPr/>
          <p:nvPr/>
        </p:nvSpPr>
        <p:spPr>
          <a:xfrm flipH="1">
            <a:off x="5871191" y="2209800"/>
            <a:ext cx="120746" cy="3276600"/>
          </a:xfrm>
          <a:custGeom>
            <a:avLst/>
            <a:gdLst/>
            <a:ahLst/>
            <a:cxnLst/>
            <a:rect l="l" t="t" r="r" b="b"/>
            <a:pathLst>
              <a:path h="3880485">
                <a:moveTo>
                  <a:pt x="0" y="0"/>
                </a:moveTo>
                <a:lnTo>
                  <a:pt x="0" y="3880358"/>
                </a:lnTo>
              </a:path>
            </a:pathLst>
          </a:custGeom>
          <a:ln w="19050">
            <a:solidFill>
              <a:srgbClr val="001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12">
            <a:extLst>
              <a:ext uri="{FF2B5EF4-FFF2-40B4-BE49-F238E27FC236}">
                <a16:creationId xmlns:a16="http://schemas.microsoft.com/office/drawing/2014/main" xmlns="" id="{4EACFE62-04FB-4E36-9A8E-5AD659FEB1B4}"/>
              </a:ext>
            </a:extLst>
          </p:cNvPr>
          <p:cNvSpPr txBox="1"/>
          <p:nvPr/>
        </p:nvSpPr>
        <p:spPr>
          <a:xfrm>
            <a:off x="6651559" y="2514600"/>
            <a:ext cx="1448435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>
              <a:lnSpc>
                <a:spcPct val="100000"/>
              </a:lnSpc>
              <a:spcBef>
                <a:spcPts val="100"/>
              </a:spcBef>
            </a:pPr>
            <a:r>
              <a:rPr lang="ru-RU" sz="4400" b="1" dirty="0">
                <a:solidFill>
                  <a:srgbClr val="FF3E3E"/>
                </a:solidFill>
                <a:latin typeface="Carlito"/>
                <a:cs typeface="Carlito"/>
              </a:rPr>
              <a:t>1,22</a:t>
            </a:r>
            <a:endParaRPr sz="4400" dirty="0">
              <a:latin typeface="Carlito"/>
              <a:cs typeface="Carlito"/>
            </a:endParaRPr>
          </a:p>
        </p:txBody>
      </p:sp>
      <p:sp>
        <p:nvSpPr>
          <p:cNvPr id="43" name="object 8">
            <a:extLst>
              <a:ext uri="{FF2B5EF4-FFF2-40B4-BE49-F238E27FC236}">
                <a16:creationId xmlns:a16="http://schemas.microsoft.com/office/drawing/2014/main" xmlns="" id="{7EE08B36-E0E1-497E-AA6B-2F7AAD6E12EE}"/>
              </a:ext>
            </a:extLst>
          </p:cNvPr>
          <p:cNvSpPr txBox="1"/>
          <p:nvPr/>
        </p:nvSpPr>
        <p:spPr>
          <a:xfrm>
            <a:off x="7715915" y="2804880"/>
            <a:ext cx="2285995" cy="3199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000" b="1" spc="-10" dirty="0">
                <a:solidFill>
                  <a:srgbClr val="001F5F"/>
                </a:solidFill>
                <a:latin typeface="Carlito"/>
                <a:cs typeface="Carlito"/>
              </a:rPr>
              <a:t>МЛН. ЧЕЛОВЕК</a:t>
            </a:r>
            <a:endParaRPr sz="2000" dirty="0">
              <a:latin typeface="Carlito"/>
              <a:cs typeface="Carlito"/>
            </a:endParaRPr>
          </a:p>
        </p:txBody>
      </p:sp>
      <p:sp>
        <p:nvSpPr>
          <p:cNvPr id="44" name="object 8">
            <a:extLst>
              <a:ext uri="{FF2B5EF4-FFF2-40B4-BE49-F238E27FC236}">
                <a16:creationId xmlns:a16="http://schemas.microsoft.com/office/drawing/2014/main" xmlns="" id="{FAE58B08-6435-489E-BFB9-96AA4A7E04E7}"/>
              </a:ext>
            </a:extLst>
          </p:cNvPr>
          <p:cNvSpPr txBox="1"/>
          <p:nvPr/>
        </p:nvSpPr>
        <p:spPr>
          <a:xfrm>
            <a:off x="6668824" y="3124838"/>
            <a:ext cx="4380176" cy="3199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000" b="1" spc="-10" dirty="0">
                <a:solidFill>
                  <a:srgbClr val="001F5F"/>
                </a:solidFill>
                <a:latin typeface="Carlito"/>
                <a:cs typeface="Carlito"/>
              </a:rPr>
              <a:t>ПОЛУЧИЛИ ВЫПЛАТУ</a:t>
            </a:r>
            <a:endParaRPr sz="2000" dirty="0">
              <a:latin typeface="Carlito"/>
              <a:cs typeface="Carlito"/>
            </a:endParaRPr>
          </a:p>
        </p:txBody>
      </p:sp>
      <p:sp>
        <p:nvSpPr>
          <p:cNvPr id="45" name="object 10">
            <a:extLst>
              <a:ext uri="{FF2B5EF4-FFF2-40B4-BE49-F238E27FC236}">
                <a16:creationId xmlns:a16="http://schemas.microsoft.com/office/drawing/2014/main" xmlns="" id="{AAF490C1-DDB0-4671-9B68-3A0300CF1A99}"/>
              </a:ext>
            </a:extLst>
          </p:cNvPr>
          <p:cNvSpPr/>
          <p:nvPr/>
        </p:nvSpPr>
        <p:spPr>
          <a:xfrm rot="5400000" flipH="1">
            <a:off x="8783029" y="1257842"/>
            <a:ext cx="151765" cy="4815309"/>
          </a:xfrm>
          <a:custGeom>
            <a:avLst/>
            <a:gdLst/>
            <a:ahLst/>
            <a:cxnLst/>
            <a:rect l="l" t="t" r="r" b="b"/>
            <a:pathLst>
              <a:path h="3880485">
                <a:moveTo>
                  <a:pt x="0" y="0"/>
                </a:moveTo>
                <a:lnTo>
                  <a:pt x="0" y="3880358"/>
                </a:lnTo>
              </a:path>
            </a:pathLst>
          </a:custGeom>
          <a:ln w="19050">
            <a:solidFill>
              <a:srgbClr val="001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8">
            <a:extLst>
              <a:ext uri="{FF2B5EF4-FFF2-40B4-BE49-F238E27FC236}">
                <a16:creationId xmlns:a16="http://schemas.microsoft.com/office/drawing/2014/main" xmlns="" id="{76A91F48-85D9-46C6-A780-AEDCB8F92AE7}"/>
              </a:ext>
            </a:extLst>
          </p:cNvPr>
          <p:cNvSpPr txBox="1"/>
          <p:nvPr/>
        </p:nvSpPr>
        <p:spPr>
          <a:xfrm>
            <a:off x="6668823" y="3886196"/>
            <a:ext cx="4380176" cy="3199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000" b="1" spc="-10" dirty="0">
                <a:solidFill>
                  <a:srgbClr val="001F5F"/>
                </a:solidFill>
                <a:latin typeface="Carlito"/>
                <a:cs typeface="Carlito"/>
              </a:rPr>
              <a:t>ОБЩАЯ СУММА ВЫПЛАТЫ</a:t>
            </a:r>
            <a:endParaRPr sz="2000" dirty="0">
              <a:latin typeface="Carlito"/>
              <a:cs typeface="Carlito"/>
            </a:endParaRPr>
          </a:p>
        </p:txBody>
      </p:sp>
      <p:sp>
        <p:nvSpPr>
          <p:cNvPr id="47" name="object 12">
            <a:extLst>
              <a:ext uri="{FF2B5EF4-FFF2-40B4-BE49-F238E27FC236}">
                <a16:creationId xmlns:a16="http://schemas.microsoft.com/office/drawing/2014/main" xmlns="" id="{3FECFFF6-FA04-4DC2-BC3C-EEAD63715B3B}"/>
              </a:ext>
            </a:extLst>
          </p:cNvPr>
          <p:cNvSpPr txBox="1"/>
          <p:nvPr/>
        </p:nvSpPr>
        <p:spPr>
          <a:xfrm>
            <a:off x="6668823" y="4263270"/>
            <a:ext cx="1448435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>
              <a:lnSpc>
                <a:spcPct val="100000"/>
              </a:lnSpc>
              <a:spcBef>
                <a:spcPts val="100"/>
              </a:spcBef>
            </a:pPr>
            <a:r>
              <a:rPr lang="ru-RU" sz="4400" b="1" dirty="0">
                <a:solidFill>
                  <a:srgbClr val="FF3E3E"/>
                </a:solidFill>
                <a:latin typeface="Carlito"/>
                <a:cs typeface="Carlito"/>
              </a:rPr>
              <a:t>3,66</a:t>
            </a:r>
            <a:endParaRPr sz="4400" dirty="0">
              <a:latin typeface="Carlito"/>
              <a:cs typeface="Carlito"/>
            </a:endParaRPr>
          </a:p>
        </p:txBody>
      </p:sp>
      <p:sp>
        <p:nvSpPr>
          <p:cNvPr id="48" name="object 8">
            <a:extLst>
              <a:ext uri="{FF2B5EF4-FFF2-40B4-BE49-F238E27FC236}">
                <a16:creationId xmlns:a16="http://schemas.microsoft.com/office/drawing/2014/main" xmlns="" id="{0F8B079D-3527-4781-8CB2-376E9A251F12}"/>
              </a:ext>
            </a:extLst>
          </p:cNvPr>
          <p:cNvSpPr txBox="1"/>
          <p:nvPr/>
        </p:nvSpPr>
        <p:spPr>
          <a:xfrm>
            <a:off x="7748591" y="4504653"/>
            <a:ext cx="2285995" cy="3199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000" b="1" spc="-10" dirty="0">
                <a:solidFill>
                  <a:srgbClr val="001F5F"/>
                </a:solidFill>
                <a:latin typeface="Carlito"/>
                <a:cs typeface="Carlito"/>
              </a:rPr>
              <a:t>млрд. руб.</a:t>
            </a:r>
            <a:endParaRPr sz="2000" dirty="0">
              <a:latin typeface="Carlito"/>
              <a:cs typeface="Carlito"/>
            </a:endParaRPr>
          </a:p>
        </p:txBody>
      </p:sp>
      <p:sp>
        <p:nvSpPr>
          <p:cNvPr id="49" name="object 8">
            <a:extLst>
              <a:ext uri="{FF2B5EF4-FFF2-40B4-BE49-F238E27FC236}">
                <a16:creationId xmlns:a16="http://schemas.microsoft.com/office/drawing/2014/main" xmlns="" id="{94EF011F-F36D-421B-84DE-961C5DC3C202}"/>
              </a:ext>
            </a:extLst>
          </p:cNvPr>
          <p:cNvSpPr txBox="1"/>
          <p:nvPr/>
        </p:nvSpPr>
        <p:spPr>
          <a:xfrm>
            <a:off x="740714" y="5598467"/>
            <a:ext cx="11080954" cy="56618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b="1" spc="-10" dirty="0">
                <a:solidFill>
                  <a:srgbClr val="001F5F"/>
                </a:solidFill>
                <a:latin typeface="Carlito"/>
                <a:cs typeface="Carlito"/>
              </a:rPr>
              <a:t>ВЫПЛАТА ПРОДОЛЖАЕТСЯ НА ОСНОВАНИИ ОБРАЩЕНИЙ ГРАЖДАН, ИМЕЮЩИХ ХРОНИЧЕСКИЕ ЗАБОЛЕВАНИЯ, ПОСЛЕ ПОДТВЕРЖДЕНИЯ ПРАВА НА ВЫПЛАТУ </a:t>
            </a:r>
            <a:r>
              <a:rPr lang="ru-RU" b="1" spc="-10" dirty="0">
                <a:solidFill>
                  <a:srgbClr val="FF3E3E"/>
                </a:solidFill>
                <a:latin typeface="Carlito"/>
                <a:cs typeface="Carlito"/>
              </a:rPr>
              <a:t>МИНИСТЕРСТВОМ ЗДРАВООХРАНЕНИЯ МО</a:t>
            </a:r>
            <a:endParaRPr dirty="0">
              <a:solidFill>
                <a:srgbClr val="FF3E3E"/>
              </a:solidFill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3249246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04800" y="1879091"/>
            <a:ext cx="11516868" cy="2921509"/>
          </a:xfrm>
          <a:custGeom>
            <a:avLst/>
            <a:gdLst/>
            <a:ahLst/>
            <a:cxnLst/>
            <a:rect l="l" t="t" r="r" b="b"/>
            <a:pathLst>
              <a:path w="12192000" h="3881120">
                <a:moveTo>
                  <a:pt x="11907139" y="0"/>
                </a:moveTo>
                <a:lnTo>
                  <a:pt x="322935" y="0"/>
                </a:lnTo>
                <a:lnTo>
                  <a:pt x="274664" y="1773"/>
                </a:lnTo>
                <a:lnTo>
                  <a:pt x="227357" y="7012"/>
                </a:lnTo>
                <a:lnTo>
                  <a:pt x="181139" y="15590"/>
                </a:lnTo>
                <a:lnTo>
                  <a:pt x="136134" y="27383"/>
                </a:lnTo>
                <a:lnTo>
                  <a:pt x="92468" y="42265"/>
                </a:lnTo>
                <a:lnTo>
                  <a:pt x="50265" y="60111"/>
                </a:lnTo>
                <a:lnTo>
                  <a:pt x="9652" y="80797"/>
                </a:lnTo>
                <a:lnTo>
                  <a:pt x="0" y="86604"/>
                </a:lnTo>
                <a:lnTo>
                  <a:pt x="0" y="3794007"/>
                </a:lnTo>
                <a:lnTo>
                  <a:pt x="50265" y="3820500"/>
                </a:lnTo>
                <a:lnTo>
                  <a:pt x="92468" y="3838346"/>
                </a:lnTo>
                <a:lnTo>
                  <a:pt x="136134" y="3853228"/>
                </a:lnTo>
                <a:lnTo>
                  <a:pt x="181139" y="3865021"/>
                </a:lnTo>
                <a:lnTo>
                  <a:pt x="227357" y="3873599"/>
                </a:lnTo>
                <a:lnTo>
                  <a:pt x="274664" y="3878838"/>
                </a:lnTo>
                <a:lnTo>
                  <a:pt x="322935" y="3880612"/>
                </a:lnTo>
                <a:lnTo>
                  <a:pt x="11907139" y="3880612"/>
                </a:lnTo>
                <a:lnTo>
                  <a:pt x="11955414" y="3878838"/>
                </a:lnTo>
                <a:lnTo>
                  <a:pt x="12002726" y="3873599"/>
                </a:lnTo>
                <a:lnTo>
                  <a:pt x="12048948" y="3865021"/>
                </a:lnTo>
                <a:lnTo>
                  <a:pt x="12093956" y="3853228"/>
                </a:lnTo>
                <a:lnTo>
                  <a:pt x="12137625" y="3838346"/>
                </a:lnTo>
                <a:lnTo>
                  <a:pt x="12179829" y="3820500"/>
                </a:lnTo>
                <a:lnTo>
                  <a:pt x="12191999" y="3814301"/>
                </a:lnTo>
                <a:lnTo>
                  <a:pt x="12191999" y="66310"/>
                </a:lnTo>
                <a:lnTo>
                  <a:pt x="12137625" y="42265"/>
                </a:lnTo>
                <a:lnTo>
                  <a:pt x="12093956" y="27383"/>
                </a:lnTo>
                <a:lnTo>
                  <a:pt x="12048948" y="15590"/>
                </a:lnTo>
                <a:lnTo>
                  <a:pt x="12002726" y="7012"/>
                </a:lnTo>
                <a:lnTo>
                  <a:pt x="11955414" y="1773"/>
                </a:lnTo>
                <a:lnTo>
                  <a:pt x="11907139" y="0"/>
                </a:lnTo>
                <a:close/>
              </a:path>
            </a:pathLst>
          </a:custGeom>
          <a:solidFill>
            <a:srgbClr val="DEEBF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3" name="object 3"/>
          <p:cNvGrpSpPr/>
          <p:nvPr/>
        </p:nvGrpSpPr>
        <p:grpSpPr>
          <a:xfrm>
            <a:off x="9227693" y="471157"/>
            <a:ext cx="2964815" cy="520065"/>
            <a:chOff x="9227693" y="471157"/>
            <a:chExt cx="2964815" cy="520065"/>
          </a:xfrm>
        </p:grpSpPr>
        <p:sp>
          <p:nvSpPr>
            <p:cNvPr id="4" name="object 4"/>
            <p:cNvSpPr/>
            <p:nvPr/>
          </p:nvSpPr>
          <p:spPr>
            <a:xfrm>
              <a:off x="9342882" y="540994"/>
              <a:ext cx="271525" cy="36375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9227693" y="471157"/>
              <a:ext cx="2964815" cy="520065"/>
            </a:xfrm>
            <a:custGeom>
              <a:avLst/>
              <a:gdLst/>
              <a:ahLst/>
              <a:cxnLst/>
              <a:rect l="l" t="t" r="r" b="b"/>
              <a:pathLst>
                <a:path w="2964815" h="520065">
                  <a:moveTo>
                    <a:pt x="2964306" y="0"/>
                  </a:moveTo>
                  <a:lnTo>
                    <a:pt x="0" y="0"/>
                  </a:lnTo>
                  <a:lnTo>
                    <a:pt x="0" y="519442"/>
                  </a:lnTo>
                  <a:lnTo>
                    <a:pt x="2964306" y="519442"/>
                  </a:lnTo>
                  <a:lnTo>
                    <a:pt x="2964306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9911588" y="622553"/>
            <a:ext cx="1910080" cy="2298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1700"/>
              </a:lnSpc>
              <a:spcBef>
                <a:spcPts val="100"/>
              </a:spcBef>
            </a:pP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М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И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Н</a:t>
            </a:r>
            <a:r>
              <a:rPr sz="600" b="1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И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С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Т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Е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Р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С</a:t>
            </a:r>
            <a:r>
              <a:rPr sz="600" b="1" spc="-4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Т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В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1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С</a:t>
            </a:r>
            <a:r>
              <a:rPr sz="600" b="1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Ц</a:t>
            </a:r>
            <a:r>
              <a:rPr sz="600" b="1" spc="-1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И</a:t>
            </a:r>
            <a:r>
              <a:rPr sz="600" b="1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А</a:t>
            </a:r>
            <a:r>
              <a:rPr sz="600" b="1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Л</a:t>
            </a:r>
            <a:r>
              <a:rPr sz="600" b="1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Ь</a:t>
            </a:r>
            <a:r>
              <a:rPr sz="600" b="1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Н</a:t>
            </a:r>
            <a:r>
              <a:rPr sz="600" b="1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-1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Г</a:t>
            </a:r>
            <a:r>
              <a:rPr sz="600" b="1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9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Р</a:t>
            </a:r>
            <a:r>
              <a:rPr sz="600" b="1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А</a:t>
            </a:r>
            <a:r>
              <a:rPr sz="600" b="1" spc="-4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З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В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И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Т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И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Я  М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С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К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В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С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К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Й</a:t>
            </a:r>
            <a:r>
              <a:rPr sz="600" b="1" spc="7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Б</a:t>
            </a:r>
            <a:r>
              <a:rPr sz="600" b="1" spc="-1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Л</a:t>
            </a:r>
            <a:r>
              <a:rPr sz="600" b="1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А</a:t>
            </a:r>
            <a:r>
              <a:rPr sz="600" b="1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С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Т</a:t>
            </a:r>
            <a:r>
              <a:rPr sz="600" b="1" spc="-1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И</a:t>
            </a:r>
            <a:endParaRPr sz="600">
              <a:latin typeface="Carlito"/>
              <a:cs typeface="Carlito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9478644" y="548995"/>
            <a:ext cx="271525" cy="3637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531194" y="2984448"/>
            <a:ext cx="2285995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000" b="1" spc="-10" dirty="0">
                <a:solidFill>
                  <a:srgbClr val="001F5F"/>
                </a:solidFill>
                <a:latin typeface="Carlito"/>
                <a:cs typeface="Carlito"/>
              </a:rPr>
              <a:t>СОЦИАЛЬНЫЕ РАБОТНИКИ</a:t>
            </a:r>
            <a:endParaRPr sz="2000" dirty="0">
              <a:latin typeface="Carlito"/>
              <a:cs typeface="Carlito"/>
            </a:endParaRPr>
          </a:p>
        </p:txBody>
      </p:sp>
      <p:sp>
        <p:nvSpPr>
          <p:cNvPr id="10" name="object 10"/>
          <p:cNvSpPr/>
          <p:nvPr/>
        </p:nvSpPr>
        <p:spPr>
          <a:xfrm flipH="1">
            <a:off x="5486400" y="1883152"/>
            <a:ext cx="76200" cy="2921509"/>
          </a:xfrm>
          <a:custGeom>
            <a:avLst/>
            <a:gdLst/>
            <a:ahLst/>
            <a:cxnLst/>
            <a:rect l="l" t="t" r="r" b="b"/>
            <a:pathLst>
              <a:path h="3880485">
                <a:moveTo>
                  <a:pt x="0" y="0"/>
                </a:moveTo>
                <a:lnTo>
                  <a:pt x="0" y="3880358"/>
                </a:lnTo>
              </a:path>
            </a:pathLst>
          </a:custGeom>
          <a:ln w="19050">
            <a:solidFill>
              <a:srgbClr val="001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2282157" y="2864022"/>
            <a:ext cx="1448435" cy="8438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ctr">
              <a:lnSpc>
                <a:spcPct val="100000"/>
              </a:lnSpc>
              <a:spcBef>
                <a:spcPts val="100"/>
              </a:spcBef>
            </a:pPr>
            <a:r>
              <a:rPr sz="5400" b="1" dirty="0">
                <a:solidFill>
                  <a:srgbClr val="FF3E3E"/>
                </a:solidFill>
                <a:latin typeface="Carlito"/>
                <a:cs typeface="Carlito"/>
              </a:rPr>
              <a:t>1</a:t>
            </a:r>
            <a:r>
              <a:rPr lang="ru-RU" sz="5400" b="1" dirty="0">
                <a:solidFill>
                  <a:srgbClr val="FF3E3E"/>
                </a:solidFill>
                <a:latin typeface="Carlito"/>
                <a:cs typeface="Carlito"/>
              </a:rPr>
              <a:t>0</a:t>
            </a:r>
            <a:endParaRPr sz="5400" dirty="0">
              <a:latin typeface="Carlito"/>
              <a:cs typeface="Carlito"/>
            </a:endParaRPr>
          </a:p>
        </p:txBody>
      </p:sp>
      <p:sp>
        <p:nvSpPr>
          <p:cNvPr id="15" name="object 14">
            <a:extLst>
              <a:ext uri="{FF2B5EF4-FFF2-40B4-BE49-F238E27FC236}">
                <a16:creationId xmlns:a16="http://schemas.microsoft.com/office/drawing/2014/main" xmlns="" id="{7B09A720-05F1-4431-8736-22AA6EDE2B64}"/>
              </a:ext>
            </a:extLst>
          </p:cNvPr>
          <p:cNvSpPr txBox="1"/>
          <p:nvPr/>
        </p:nvSpPr>
        <p:spPr>
          <a:xfrm>
            <a:off x="211937" y="730202"/>
            <a:ext cx="4703445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600" b="1" spc="-5" dirty="0">
                <a:solidFill>
                  <a:srgbClr val="001F5F"/>
                </a:solidFill>
                <a:latin typeface="Carlito"/>
                <a:cs typeface="Carlito"/>
              </a:rPr>
              <a:t>с 1 апреля по 31 мая</a:t>
            </a:r>
            <a:endParaRPr sz="1400" dirty="0">
              <a:latin typeface="Carlito"/>
              <a:cs typeface="Carlito"/>
            </a:endParaRPr>
          </a:p>
        </p:txBody>
      </p:sp>
      <p:sp>
        <p:nvSpPr>
          <p:cNvPr id="16" name="object 8">
            <a:extLst>
              <a:ext uri="{FF2B5EF4-FFF2-40B4-BE49-F238E27FC236}">
                <a16:creationId xmlns:a16="http://schemas.microsoft.com/office/drawing/2014/main" xmlns="" id="{2F062D94-51E0-41AD-9A37-D484EAD431E1}"/>
              </a:ext>
            </a:extLst>
          </p:cNvPr>
          <p:cNvSpPr txBox="1"/>
          <p:nvPr/>
        </p:nvSpPr>
        <p:spPr>
          <a:xfrm>
            <a:off x="3425154" y="3228222"/>
            <a:ext cx="2285995" cy="3199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000" b="1" spc="-10" dirty="0">
                <a:solidFill>
                  <a:srgbClr val="001F5F"/>
                </a:solidFill>
                <a:latin typeface="Carlito"/>
                <a:cs typeface="Carlito"/>
              </a:rPr>
              <a:t>тыс. руб.</a:t>
            </a:r>
            <a:endParaRPr sz="2000" dirty="0">
              <a:latin typeface="Carlito"/>
              <a:cs typeface="Carlito"/>
            </a:endParaRPr>
          </a:p>
        </p:txBody>
      </p:sp>
      <p:sp>
        <p:nvSpPr>
          <p:cNvPr id="17" name="object 8">
            <a:extLst>
              <a:ext uri="{FF2B5EF4-FFF2-40B4-BE49-F238E27FC236}">
                <a16:creationId xmlns:a16="http://schemas.microsoft.com/office/drawing/2014/main" xmlns="" id="{26889DFA-DFB3-4F05-8659-C85257DCAAD8}"/>
              </a:ext>
            </a:extLst>
          </p:cNvPr>
          <p:cNvSpPr txBox="1"/>
          <p:nvPr/>
        </p:nvSpPr>
        <p:spPr>
          <a:xfrm>
            <a:off x="6172200" y="2972064"/>
            <a:ext cx="2672481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000" b="1" spc="-10" dirty="0">
                <a:solidFill>
                  <a:srgbClr val="001F5F"/>
                </a:solidFill>
                <a:latin typeface="Carlito"/>
                <a:cs typeface="Carlito"/>
              </a:rPr>
              <a:t>СПЕЦИАЛИСТЫ ЦЕНТРОВ ЗАНЯТОСТИ</a:t>
            </a:r>
            <a:endParaRPr sz="2000" dirty="0">
              <a:latin typeface="Carlito"/>
              <a:cs typeface="Carlito"/>
            </a:endParaRPr>
          </a:p>
        </p:txBody>
      </p:sp>
      <p:sp>
        <p:nvSpPr>
          <p:cNvPr id="18" name="object 12">
            <a:extLst>
              <a:ext uri="{FF2B5EF4-FFF2-40B4-BE49-F238E27FC236}">
                <a16:creationId xmlns:a16="http://schemas.microsoft.com/office/drawing/2014/main" xmlns="" id="{F1CF3840-F3B2-435B-81FD-51DF15547183}"/>
              </a:ext>
            </a:extLst>
          </p:cNvPr>
          <p:cNvSpPr txBox="1"/>
          <p:nvPr/>
        </p:nvSpPr>
        <p:spPr>
          <a:xfrm>
            <a:off x="8769160" y="2864022"/>
            <a:ext cx="1448435" cy="8438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ctr">
              <a:lnSpc>
                <a:spcPct val="100000"/>
              </a:lnSpc>
              <a:spcBef>
                <a:spcPts val="100"/>
              </a:spcBef>
            </a:pPr>
            <a:r>
              <a:rPr sz="5400" b="1" dirty="0">
                <a:solidFill>
                  <a:srgbClr val="FF3E3E"/>
                </a:solidFill>
                <a:latin typeface="Carlito"/>
                <a:cs typeface="Carlito"/>
              </a:rPr>
              <a:t>1</a:t>
            </a:r>
            <a:r>
              <a:rPr lang="ru-RU" sz="5400" b="1" dirty="0">
                <a:solidFill>
                  <a:srgbClr val="FF3E3E"/>
                </a:solidFill>
                <a:latin typeface="Carlito"/>
                <a:cs typeface="Carlito"/>
              </a:rPr>
              <a:t>0</a:t>
            </a:r>
            <a:endParaRPr sz="5400" dirty="0">
              <a:latin typeface="Carlito"/>
              <a:cs typeface="Carlito"/>
            </a:endParaRPr>
          </a:p>
        </p:txBody>
      </p:sp>
      <p:sp>
        <p:nvSpPr>
          <p:cNvPr id="19" name="object 8">
            <a:extLst>
              <a:ext uri="{FF2B5EF4-FFF2-40B4-BE49-F238E27FC236}">
                <a16:creationId xmlns:a16="http://schemas.microsoft.com/office/drawing/2014/main" xmlns="" id="{9B0CDFAA-BCCC-4FF4-A82A-FB4A0396089B}"/>
              </a:ext>
            </a:extLst>
          </p:cNvPr>
          <p:cNvSpPr txBox="1"/>
          <p:nvPr/>
        </p:nvSpPr>
        <p:spPr>
          <a:xfrm>
            <a:off x="9912157" y="3228222"/>
            <a:ext cx="2285995" cy="3199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000" b="1" spc="-10" dirty="0">
                <a:solidFill>
                  <a:srgbClr val="001F5F"/>
                </a:solidFill>
                <a:latin typeface="Carlito"/>
                <a:cs typeface="Carlito"/>
              </a:rPr>
              <a:t>тыс. руб.</a:t>
            </a:r>
            <a:endParaRPr sz="2000" dirty="0">
              <a:latin typeface="Carlito"/>
              <a:cs typeface="Carlito"/>
            </a:endParaRPr>
          </a:p>
        </p:txBody>
      </p:sp>
      <p:sp>
        <p:nvSpPr>
          <p:cNvPr id="20" name="object 8">
            <a:extLst>
              <a:ext uri="{FF2B5EF4-FFF2-40B4-BE49-F238E27FC236}">
                <a16:creationId xmlns:a16="http://schemas.microsoft.com/office/drawing/2014/main" xmlns="" id="{7F307B21-62F7-4B87-952A-06B901407966}"/>
              </a:ext>
            </a:extLst>
          </p:cNvPr>
          <p:cNvSpPr txBox="1"/>
          <p:nvPr/>
        </p:nvSpPr>
        <p:spPr>
          <a:xfrm>
            <a:off x="211937" y="454532"/>
            <a:ext cx="3213217" cy="3212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ru-RU" sz="2000" b="1" dirty="0">
                <a:solidFill>
                  <a:srgbClr val="FF3E3E"/>
                </a:solidFill>
                <a:latin typeface="Carlito"/>
                <a:cs typeface="Carlito"/>
              </a:rPr>
              <a:t>РЕГИОНАЛЬНАЯ ДОПЛАТА</a:t>
            </a:r>
            <a:endParaRPr sz="2000" dirty="0">
              <a:latin typeface="Carlito"/>
              <a:cs typeface="Carlito"/>
            </a:endParaRPr>
          </a:p>
        </p:txBody>
      </p:sp>
      <p:sp>
        <p:nvSpPr>
          <p:cNvPr id="21" name="object 8">
            <a:extLst>
              <a:ext uri="{FF2B5EF4-FFF2-40B4-BE49-F238E27FC236}">
                <a16:creationId xmlns:a16="http://schemas.microsoft.com/office/drawing/2014/main" xmlns="" id="{9E211580-1EB1-44E9-8616-EEEFDEE8D97B}"/>
              </a:ext>
            </a:extLst>
          </p:cNvPr>
          <p:cNvSpPr txBox="1"/>
          <p:nvPr/>
        </p:nvSpPr>
        <p:spPr>
          <a:xfrm>
            <a:off x="495781" y="5287196"/>
            <a:ext cx="6245129" cy="5046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3200" b="1" spc="-10" dirty="0">
                <a:solidFill>
                  <a:srgbClr val="001F5F"/>
                </a:solidFill>
                <a:latin typeface="Carlito"/>
                <a:cs typeface="Carlito"/>
              </a:rPr>
              <a:t>СРЕДСТВА БЮДЖЕТА МО – </a:t>
            </a:r>
            <a:endParaRPr sz="3200" dirty="0">
              <a:latin typeface="Carlito"/>
              <a:cs typeface="Carlito"/>
            </a:endParaRPr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98BC17E7-AC97-443D-94AC-A925395A0EEA}"/>
              </a:ext>
            </a:extLst>
          </p:cNvPr>
          <p:cNvSpPr txBox="1"/>
          <p:nvPr/>
        </p:nvSpPr>
        <p:spPr>
          <a:xfrm>
            <a:off x="5029200" y="5201111"/>
            <a:ext cx="1448435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ctr">
              <a:lnSpc>
                <a:spcPct val="100000"/>
              </a:lnSpc>
              <a:spcBef>
                <a:spcPts val="100"/>
              </a:spcBef>
            </a:pPr>
            <a:r>
              <a:rPr lang="ru-RU" sz="4000" b="1" dirty="0">
                <a:solidFill>
                  <a:srgbClr val="FF3E3E"/>
                </a:solidFill>
                <a:latin typeface="Carlito"/>
                <a:cs typeface="Carlito"/>
              </a:rPr>
              <a:t>81,7</a:t>
            </a:r>
            <a:endParaRPr sz="4000" dirty="0">
              <a:latin typeface="Carlito"/>
              <a:cs typeface="Carlito"/>
            </a:endParaRPr>
          </a:p>
        </p:txBody>
      </p:sp>
      <p:sp>
        <p:nvSpPr>
          <p:cNvPr id="23" name="object 8">
            <a:extLst>
              <a:ext uri="{FF2B5EF4-FFF2-40B4-BE49-F238E27FC236}">
                <a16:creationId xmlns:a16="http://schemas.microsoft.com/office/drawing/2014/main" xmlns="" id="{B293F5D7-C297-4139-8C41-18464261DB3B}"/>
              </a:ext>
            </a:extLst>
          </p:cNvPr>
          <p:cNvSpPr txBox="1"/>
          <p:nvPr/>
        </p:nvSpPr>
        <p:spPr>
          <a:xfrm>
            <a:off x="6248400" y="5410200"/>
            <a:ext cx="2285995" cy="3199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000" b="1" spc="-10" dirty="0">
                <a:solidFill>
                  <a:srgbClr val="001F5F"/>
                </a:solidFill>
                <a:latin typeface="Carlito"/>
                <a:cs typeface="Carlito"/>
              </a:rPr>
              <a:t>млн. руб.</a:t>
            </a:r>
            <a:endParaRPr sz="2000"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27338498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8">
            <a:extLst>
              <a:ext uri="{FF2B5EF4-FFF2-40B4-BE49-F238E27FC236}">
                <a16:creationId xmlns:a16="http://schemas.microsoft.com/office/drawing/2014/main" xmlns="" id="{7F307B21-62F7-4B87-952A-06B901407966}"/>
              </a:ext>
            </a:extLst>
          </p:cNvPr>
          <p:cNvSpPr txBox="1"/>
          <p:nvPr/>
        </p:nvSpPr>
        <p:spPr>
          <a:xfrm>
            <a:off x="211937" y="454532"/>
            <a:ext cx="5274463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ru-RU" sz="2000" b="1" dirty="0">
                <a:solidFill>
                  <a:srgbClr val="FF3E3E"/>
                </a:solidFill>
                <a:latin typeface="Carlito"/>
                <a:cs typeface="Carlito"/>
              </a:rPr>
              <a:t>ФЕДЕРАЛЬНАЯ ДОПЛАТА ДЛЯ СТАЦИОНАРНЫХ  СОЦИАЛЬНЫХ УЧРЕЖДЕНИЙ</a:t>
            </a:r>
            <a:endParaRPr sz="2000" dirty="0">
              <a:latin typeface="Carlito"/>
              <a:cs typeface="Carlito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9227693" y="471157"/>
            <a:ext cx="2964815" cy="520065"/>
            <a:chOff x="9227693" y="471157"/>
            <a:chExt cx="2964815" cy="520065"/>
          </a:xfrm>
        </p:grpSpPr>
        <p:sp>
          <p:nvSpPr>
            <p:cNvPr id="4" name="object 4"/>
            <p:cNvSpPr/>
            <p:nvPr/>
          </p:nvSpPr>
          <p:spPr>
            <a:xfrm>
              <a:off x="9342882" y="540994"/>
              <a:ext cx="271525" cy="36375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9227693" y="471157"/>
              <a:ext cx="2964815" cy="520065"/>
            </a:xfrm>
            <a:custGeom>
              <a:avLst/>
              <a:gdLst/>
              <a:ahLst/>
              <a:cxnLst/>
              <a:rect l="l" t="t" r="r" b="b"/>
              <a:pathLst>
                <a:path w="2964815" h="520065">
                  <a:moveTo>
                    <a:pt x="2964306" y="0"/>
                  </a:moveTo>
                  <a:lnTo>
                    <a:pt x="0" y="0"/>
                  </a:lnTo>
                  <a:lnTo>
                    <a:pt x="0" y="519442"/>
                  </a:lnTo>
                  <a:lnTo>
                    <a:pt x="2964306" y="519442"/>
                  </a:lnTo>
                  <a:lnTo>
                    <a:pt x="2964306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9911588" y="622553"/>
            <a:ext cx="1910080" cy="2298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1700"/>
              </a:lnSpc>
              <a:spcBef>
                <a:spcPts val="100"/>
              </a:spcBef>
            </a:pP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М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И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Н</a:t>
            </a:r>
            <a:r>
              <a:rPr sz="600" b="1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И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С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Т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Е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Р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С</a:t>
            </a:r>
            <a:r>
              <a:rPr sz="600" b="1" spc="-4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Т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В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1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С</a:t>
            </a:r>
            <a:r>
              <a:rPr sz="600" b="1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Ц</a:t>
            </a:r>
            <a:r>
              <a:rPr sz="600" b="1" spc="-1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И</a:t>
            </a:r>
            <a:r>
              <a:rPr sz="600" b="1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А</a:t>
            </a:r>
            <a:r>
              <a:rPr sz="600" b="1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Л</a:t>
            </a:r>
            <a:r>
              <a:rPr sz="600" b="1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Ь</a:t>
            </a:r>
            <a:r>
              <a:rPr sz="600" b="1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Н</a:t>
            </a:r>
            <a:r>
              <a:rPr sz="600" b="1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-1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Г</a:t>
            </a:r>
            <a:r>
              <a:rPr sz="600" b="1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9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Р</a:t>
            </a:r>
            <a:r>
              <a:rPr sz="600" b="1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А</a:t>
            </a:r>
            <a:r>
              <a:rPr sz="600" b="1" spc="-4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З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В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И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Т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И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Я  М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С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К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В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С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К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Й</a:t>
            </a:r>
            <a:r>
              <a:rPr sz="600" b="1" spc="7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Б</a:t>
            </a:r>
            <a:r>
              <a:rPr sz="600" b="1" spc="-1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Л</a:t>
            </a:r>
            <a:r>
              <a:rPr sz="600" b="1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А</a:t>
            </a:r>
            <a:r>
              <a:rPr sz="600" b="1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С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Т</a:t>
            </a:r>
            <a:r>
              <a:rPr sz="600" b="1" spc="-1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И</a:t>
            </a:r>
            <a:endParaRPr sz="600">
              <a:latin typeface="Carlito"/>
              <a:cs typeface="Carlito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9478644" y="548995"/>
            <a:ext cx="271525" cy="3637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2239335" y="1470578"/>
            <a:ext cx="2285995" cy="3815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400" b="1" spc="-10" dirty="0">
                <a:solidFill>
                  <a:srgbClr val="001F5F"/>
                </a:solidFill>
                <a:latin typeface="Carlito"/>
                <a:cs typeface="Carlito"/>
              </a:rPr>
              <a:t>ВРАЧИ</a:t>
            </a:r>
            <a:endParaRPr sz="2400" dirty="0">
              <a:latin typeface="Carlito"/>
              <a:cs typeface="Carlito"/>
            </a:endParaRPr>
          </a:p>
        </p:txBody>
      </p:sp>
      <p:sp>
        <p:nvSpPr>
          <p:cNvPr id="10" name="object 10"/>
          <p:cNvSpPr/>
          <p:nvPr/>
        </p:nvSpPr>
        <p:spPr>
          <a:xfrm rot="5400000">
            <a:off x="6151242" y="-2459359"/>
            <a:ext cx="45719" cy="9140198"/>
          </a:xfrm>
          <a:custGeom>
            <a:avLst/>
            <a:gdLst/>
            <a:ahLst/>
            <a:cxnLst/>
            <a:rect l="l" t="t" r="r" b="b"/>
            <a:pathLst>
              <a:path h="3880485">
                <a:moveTo>
                  <a:pt x="0" y="0"/>
                </a:moveTo>
                <a:lnTo>
                  <a:pt x="0" y="3880358"/>
                </a:lnTo>
              </a:path>
            </a:pathLst>
          </a:custGeom>
          <a:ln w="19050">
            <a:solidFill>
              <a:srgbClr val="001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5363882" y="1219200"/>
            <a:ext cx="1448435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ctr">
              <a:lnSpc>
                <a:spcPct val="100000"/>
              </a:lnSpc>
              <a:spcBef>
                <a:spcPts val="100"/>
              </a:spcBef>
            </a:pPr>
            <a:r>
              <a:rPr lang="ru-RU" sz="2800" b="1" dirty="0">
                <a:solidFill>
                  <a:srgbClr val="FF3E3E"/>
                </a:solidFill>
                <a:latin typeface="Carlito"/>
                <a:cs typeface="Carlito"/>
              </a:rPr>
              <a:t>40</a:t>
            </a:r>
            <a:endParaRPr sz="5400" dirty="0">
              <a:latin typeface="Carlito"/>
              <a:cs typeface="Carlito"/>
            </a:endParaRPr>
          </a:p>
        </p:txBody>
      </p:sp>
      <p:sp>
        <p:nvSpPr>
          <p:cNvPr id="15" name="object 14">
            <a:extLst>
              <a:ext uri="{FF2B5EF4-FFF2-40B4-BE49-F238E27FC236}">
                <a16:creationId xmlns:a16="http://schemas.microsoft.com/office/drawing/2014/main" xmlns="" id="{7B09A720-05F1-4431-8736-22AA6EDE2B64}"/>
              </a:ext>
            </a:extLst>
          </p:cNvPr>
          <p:cNvSpPr txBox="1"/>
          <p:nvPr/>
        </p:nvSpPr>
        <p:spPr>
          <a:xfrm>
            <a:off x="211937" y="1018018"/>
            <a:ext cx="4703445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600" b="1" spc="-5" dirty="0">
                <a:solidFill>
                  <a:srgbClr val="001F5F"/>
                </a:solidFill>
                <a:latin typeface="Carlito"/>
                <a:cs typeface="Carlito"/>
              </a:rPr>
              <a:t>с 15 апреля по 15 июля</a:t>
            </a:r>
            <a:endParaRPr sz="1400" dirty="0">
              <a:latin typeface="Carlito"/>
              <a:cs typeface="Carlito"/>
            </a:endParaRPr>
          </a:p>
        </p:txBody>
      </p:sp>
      <p:sp>
        <p:nvSpPr>
          <p:cNvPr id="16" name="object 8">
            <a:extLst>
              <a:ext uri="{FF2B5EF4-FFF2-40B4-BE49-F238E27FC236}">
                <a16:creationId xmlns:a16="http://schemas.microsoft.com/office/drawing/2014/main" xmlns="" id="{2F062D94-51E0-41AD-9A37-D484EAD431E1}"/>
              </a:ext>
            </a:extLst>
          </p:cNvPr>
          <p:cNvSpPr txBox="1"/>
          <p:nvPr/>
        </p:nvSpPr>
        <p:spPr>
          <a:xfrm>
            <a:off x="6354323" y="1281911"/>
            <a:ext cx="2285995" cy="3199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000" b="1" spc="-10" dirty="0">
                <a:solidFill>
                  <a:srgbClr val="001F5F"/>
                </a:solidFill>
                <a:latin typeface="Carlito"/>
                <a:cs typeface="Carlito"/>
              </a:rPr>
              <a:t>тыс. руб.</a:t>
            </a:r>
            <a:endParaRPr sz="2000" dirty="0">
              <a:latin typeface="Carlito"/>
              <a:cs typeface="Carlito"/>
            </a:endParaRPr>
          </a:p>
        </p:txBody>
      </p:sp>
      <p:sp>
        <p:nvSpPr>
          <p:cNvPr id="24" name="object 12">
            <a:extLst>
              <a:ext uri="{FF2B5EF4-FFF2-40B4-BE49-F238E27FC236}">
                <a16:creationId xmlns:a16="http://schemas.microsoft.com/office/drawing/2014/main" xmlns="" id="{0F72EEF4-EF76-4FF1-BC82-0FDC7A2F5BEF}"/>
              </a:ext>
            </a:extLst>
          </p:cNvPr>
          <p:cNvSpPr txBox="1"/>
          <p:nvPr/>
        </p:nvSpPr>
        <p:spPr>
          <a:xfrm>
            <a:off x="5363882" y="1622396"/>
            <a:ext cx="1448435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ctr">
              <a:lnSpc>
                <a:spcPct val="100000"/>
              </a:lnSpc>
              <a:spcBef>
                <a:spcPts val="100"/>
              </a:spcBef>
            </a:pPr>
            <a:r>
              <a:rPr lang="ru-RU" sz="2800" b="1" dirty="0">
                <a:solidFill>
                  <a:srgbClr val="FF3E3E"/>
                </a:solidFill>
                <a:latin typeface="Carlito"/>
                <a:cs typeface="Carlito"/>
              </a:rPr>
              <a:t>60</a:t>
            </a:r>
            <a:endParaRPr sz="5400" dirty="0">
              <a:latin typeface="Carlito"/>
              <a:cs typeface="Carlito"/>
            </a:endParaRPr>
          </a:p>
        </p:txBody>
      </p:sp>
      <p:sp>
        <p:nvSpPr>
          <p:cNvPr id="25" name="object 8">
            <a:extLst>
              <a:ext uri="{FF2B5EF4-FFF2-40B4-BE49-F238E27FC236}">
                <a16:creationId xmlns:a16="http://schemas.microsoft.com/office/drawing/2014/main" xmlns="" id="{025D36C5-38E3-4DCD-9319-818D2C4D8D7A}"/>
              </a:ext>
            </a:extLst>
          </p:cNvPr>
          <p:cNvSpPr txBox="1"/>
          <p:nvPr/>
        </p:nvSpPr>
        <p:spPr>
          <a:xfrm>
            <a:off x="6354321" y="1683437"/>
            <a:ext cx="4389697" cy="3199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000" b="1" spc="-10" dirty="0">
                <a:solidFill>
                  <a:srgbClr val="001F5F"/>
                </a:solidFill>
                <a:latin typeface="Carlito"/>
                <a:cs typeface="Carlito"/>
              </a:rPr>
              <a:t>тыс. руб. – при работе с заболевшими</a:t>
            </a:r>
            <a:endParaRPr sz="2000" dirty="0">
              <a:latin typeface="Carlito"/>
              <a:cs typeface="Carlito"/>
            </a:endParaRPr>
          </a:p>
        </p:txBody>
      </p:sp>
      <p:sp>
        <p:nvSpPr>
          <p:cNvPr id="26" name="object 8">
            <a:extLst>
              <a:ext uri="{FF2B5EF4-FFF2-40B4-BE49-F238E27FC236}">
                <a16:creationId xmlns:a16="http://schemas.microsoft.com/office/drawing/2014/main" xmlns="" id="{13E22C80-3B73-4F54-98E3-9087924B6A3B}"/>
              </a:ext>
            </a:extLst>
          </p:cNvPr>
          <p:cNvSpPr txBox="1"/>
          <p:nvPr/>
        </p:nvSpPr>
        <p:spPr>
          <a:xfrm>
            <a:off x="2234717" y="3366289"/>
            <a:ext cx="2285995" cy="56618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b="1" spc="-10" dirty="0">
                <a:solidFill>
                  <a:srgbClr val="001F5F"/>
                </a:solidFill>
                <a:latin typeface="Carlito"/>
                <a:cs typeface="Carlito"/>
              </a:rPr>
              <a:t>СРЕДНИЙ МЕД. ПЕРСОНАЛ</a:t>
            </a:r>
            <a:endParaRPr dirty="0">
              <a:latin typeface="Carlito"/>
              <a:cs typeface="Carlito"/>
            </a:endParaRPr>
          </a:p>
        </p:txBody>
      </p:sp>
      <p:sp>
        <p:nvSpPr>
          <p:cNvPr id="28" name="object 12">
            <a:extLst>
              <a:ext uri="{FF2B5EF4-FFF2-40B4-BE49-F238E27FC236}">
                <a16:creationId xmlns:a16="http://schemas.microsoft.com/office/drawing/2014/main" xmlns="" id="{5C8A687C-33BB-4CB7-8E1B-54CEA7727686}"/>
              </a:ext>
            </a:extLst>
          </p:cNvPr>
          <p:cNvSpPr txBox="1"/>
          <p:nvPr/>
        </p:nvSpPr>
        <p:spPr>
          <a:xfrm>
            <a:off x="5363882" y="2895600"/>
            <a:ext cx="1448435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ctr">
              <a:lnSpc>
                <a:spcPct val="100000"/>
              </a:lnSpc>
              <a:spcBef>
                <a:spcPts val="100"/>
              </a:spcBef>
            </a:pPr>
            <a:r>
              <a:rPr lang="ru-RU" sz="2800" b="1" dirty="0">
                <a:solidFill>
                  <a:srgbClr val="FF3E3E"/>
                </a:solidFill>
                <a:latin typeface="Carlito"/>
                <a:cs typeface="Carlito"/>
              </a:rPr>
              <a:t>25</a:t>
            </a:r>
            <a:endParaRPr sz="5400" dirty="0">
              <a:latin typeface="Carlito"/>
              <a:cs typeface="Carlito"/>
            </a:endParaRPr>
          </a:p>
        </p:txBody>
      </p:sp>
      <p:sp>
        <p:nvSpPr>
          <p:cNvPr id="29" name="object 8">
            <a:extLst>
              <a:ext uri="{FF2B5EF4-FFF2-40B4-BE49-F238E27FC236}">
                <a16:creationId xmlns:a16="http://schemas.microsoft.com/office/drawing/2014/main" xmlns="" id="{8CAAF6FC-3D8B-4734-8F8B-19E8384992E6}"/>
              </a:ext>
            </a:extLst>
          </p:cNvPr>
          <p:cNvSpPr txBox="1"/>
          <p:nvPr/>
        </p:nvSpPr>
        <p:spPr>
          <a:xfrm>
            <a:off x="6354323" y="2958311"/>
            <a:ext cx="2285995" cy="3199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000" b="1" spc="-10" dirty="0">
                <a:solidFill>
                  <a:srgbClr val="001F5F"/>
                </a:solidFill>
                <a:latin typeface="Carlito"/>
                <a:cs typeface="Carlito"/>
              </a:rPr>
              <a:t>тыс. руб.</a:t>
            </a:r>
            <a:endParaRPr sz="2000" dirty="0">
              <a:latin typeface="Carlito"/>
              <a:cs typeface="Carlito"/>
            </a:endParaRPr>
          </a:p>
        </p:txBody>
      </p:sp>
      <p:sp>
        <p:nvSpPr>
          <p:cNvPr id="30" name="object 12">
            <a:extLst>
              <a:ext uri="{FF2B5EF4-FFF2-40B4-BE49-F238E27FC236}">
                <a16:creationId xmlns:a16="http://schemas.microsoft.com/office/drawing/2014/main" xmlns="" id="{3A0A3350-BF26-4159-8813-1A5B8536C5D0}"/>
              </a:ext>
            </a:extLst>
          </p:cNvPr>
          <p:cNvSpPr txBox="1"/>
          <p:nvPr/>
        </p:nvSpPr>
        <p:spPr>
          <a:xfrm>
            <a:off x="5363882" y="3298796"/>
            <a:ext cx="1448435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ctr">
              <a:lnSpc>
                <a:spcPct val="100000"/>
              </a:lnSpc>
              <a:spcBef>
                <a:spcPts val="100"/>
              </a:spcBef>
            </a:pPr>
            <a:r>
              <a:rPr lang="ru-RU" sz="2800" b="1" dirty="0">
                <a:solidFill>
                  <a:srgbClr val="FF3E3E"/>
                </a:solidFill>
                <a:latin typeface="Carlito"/>
                <a:cs typeface="Carlito"/>
              </a:rPr>
              <a:t>35</a:t>
            </a:r>
            <a:endParaRPr sz="5400" dirty="0">
              <a:latin typeface="Carlito"/>
              <a:cs typeface="Carlito"/>
            </a:endParaRPr>
          </a:p>
        </p:txBody>
      </p:sp>
      <p:sp>
        <p:nvSpPr>
          <p:cNvPr id="31" name="object 8">
            <a:extLst>
              <a:ext uri="{FF2B5EF4-FFF2-40B4-BE49-F238E27FC236}">
                <a16:creationId xmlns:a16="http://schemas.microsoft.com/office/drawing/2014/main" xmlns="" id="{BD682E7D-A0CA-4441-A783-CB17EBAA6BBD}"/>
              </a:ext>
            </a:extLst>
          </p:cNvPr>
          <p:cNvSpPr txBox="1"/>
          <p:nvPr/>
        </p:nvSpPr>
        <p:spPr>
          <a:xfrm>
            <a:off x="6354322" y="3359837"/>
            <a:ext cx="4389696" cy="3199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000" b="1" spc="-10" dirty="0">
                <a:solidFill>
                  <a:srgbClr val="001F5F"/>
                </a:solidFill>
                <a:latin typeface="Carlito"/>
                <a:cs typeface="Carlito"/>
              </a:rPr>
              <a:t>тыс. руб. – при работе с заболевшими</a:t>
            </a:r>
            <a:endParaRPr sz="2000" dirty="0">
              <a:latin typeface="Carlito"/>
              <a:cs typeface="Carlito"/>
            </a:endParaRPr>
          </a:p>
        </p:txBody>
      </p:sp>
      <p:sp>
        <p:nvSpPr>
          <p:cNvPr id="32" name="object 8">
            <a:extLst>
              <a:ext uri="{FF2B5EF4-FFF2-40B4-BE49-F238E27FC236}">
                <a16:creationId xmlns:a16="http://schemas.microsoft.com/office/drawing/2014/main" xmlns="" id="{56B29E01-FA6B-4962-85A8-B5B94BEF09CF}"/>
              </a:ext>
            </a:extLst>
          </p:cNvPr>
          <p:cNvSpPr txBox="1"/>
          <p:nvPr/>
        </p:nvSpPr>
        <p:spPr>
          <a:xfrm>
            <a:off x="2234717" y="3940743"/>
            <a:ext cx="3018281" cy="56618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b="1" spc="-10" dirty="0">
                <a:solidFill>
                  <a:srgbClr val="001F5F"/>
                </a:solidFill>
                <a:latin typeface="Carlito"/>
                <a:cs typeface="Carlito"/>
              </a:rPr>
              <a:t>АДМИНИСТРАТИВНЫЙ ПЕРСОНАЛ</a:t>
            </a:r>
            <a:endParaRPr dirty="0">
              <a:latin typeface="Carlito"/>
              <a:cs typeface="Carlito"/>
            </a:endParaRPr>
          </a:p>
        </p:txBody>
      </p:sp>
      <p:sp>
        <p:nvSpPr>
          <p:cNvPr id="33" name="object 10">
            <a:extLst>
              <a:ext uri="{FF2B5EF4-FFF2-40B4-BE49-F238E27FC236}">
                <a16:creationId xmlns:a16="http://schemas.microsoft.com/office/drawing/2014/main" xmlns="" id="{57743514-E071-477D-A4C9-E2BA277997D2}"/>
              </a:ext>
            </a:extLst>
          </p:cNvPr>
          <p:cNvSpPr/>
          <p:nvPr/>
        </p:nvSpPr>
        <p:spPr>
          <a:xfrm rot="5400000">
            <a:off x="6151243" y="24761"/>
            <a:ext cx="45719" cy="9140198"/>
          </a:xfrm>
          <a:custGeom>
            <a:avLst/>
            <a:gdLst/>
            <a:ahLst/>
            <a:cxnLst/>
            <a:rect l="l" t="t" r="r" b="b"/>
            <a:pathLst>
              <a:path h="3880485">
                <a:moveTo>
                  <a:pt x="0" y="0"/>
                </a:moveTo>
                <a:lnTo>
                  <a:pt x="0" y="3880358"/>
                </a:lnTo>
              </a:path>
            </a:pathLst>
          </a:custGeom>
          <a:ln w="19050">
            <a:solidFill>
              <a:srgbClr val="001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8">
            <a:extLst>
              <a:ext uri="{FF2B5EF4-FFF2-40B4-BE49-F238E27FC236}">
                <a16:creationId xmlns:a16="http://schemas.microsoft.com/office/drawing/2014/main" xmlns="" id="{37CE57D2-F9A7-4926-86CA-B7F6FB13EE16}"/>
              </a:ext>
            </a:extLst>
          </p:cNvPr>
          <p:cNvSpPr txBox="1"/>
          <p:nvPr/>
        </p:nvSpPr>
        <p:spPr>
          <a:xfrm>
            <a:off x="2239336" y="4662059"/>
            <a:ext cx="2285995" cy="75084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400" b="1" spc="-10" dirty="0">
                <a:solidFill>
                  <a:srgbClr val="001F5F"/>
                </a:solidFill>
                <a:latin typeface="Carlito"/>
                <a:cs typeface="Carlito"/>
              </a:rPr>
              <a:t>МЛАДШИЙ МЕД. ПЕРСОНАЛ</a:t>
            </a:r>
            <a:endParaRPr sz="2400" dirty="0">
              <a:latin typeface="Carlito"/>
              <a:cs typeface="Carlito"/>
            </a:endParaRPr>
          </a:p>
        </p:txBody>
      </p:sp>
      <p:sp>
        <p:nvSpPr>
          <p:cNvPr id="39" name="object 10">
            <a:extLst>
              <a:ext uri="{FF2B5EF4-FFF2-40B4-BE49-F238E27FC236}">
                <a16:creationId xmlns:a16="http://schemas.microsoft.com/office/drawing/2014/main" xmlns="" id="{BC4B089A-A126-48CA-ADB0-C337BCB88105}"/>
              </a:ext>
            </a:extLst>
          </p:cNvPr>
          <p:cNvSpPr/>
          <p:nvPr/>
        </p:nvSpPr>
        <p:spPr>
          <a:xfrm rot="5400000">
            <a:off x="6151060" y="955727"/>
            <a:ext cx="45719" cy="9140198"/>
          </a:xfrm>
          <a:custGeom>
            <a:avLst/>
            <a:gdLst/>
            <a:ahLst/>
            <a:cxnLst/>
            <a:rect l="l" t="t" r="r" b="b"/>
            <a:pathLst>
              <a:path h="3880485">
                <a:moveTo>
                  <a:pt x="0" y="0"/>
                </a:moveTo>
                <a:lnTo>
                  <a:pt x="0" y="3880358"/>
                </a:lnTo>
              </a:path>
            </a:pathLst>
          </a:custGeom>
          <a:ln w="19050">
            <a:solidFill>
              <a:srgbClr val="001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12">
            <a:extLst>
              <a:ext uri="{FF2B5EF4-FFF2-40B4-BE49-F238E27FC236}">
                <a16:creationId xmlns:a16="http://schemas.microsoft.com/office/drawing/2014/main" xmlns="" id="{CB223B76-83CF-4244-ACF3-507579C80F27}"/>
              </a:ext>
            </a:extLst>
          </p:cNvPr>
          <p:cNvSpPr txBox="1"/>
          <p:nvPr/>
        </p:nvSpPr>
        <p:spPr>
          <a:xfrm>
            <a:off x="5363700" y="4634286"/>
            <a:ext cx="1448435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ctr">
              <a:lnSpc>
                <a:spcPct val="100000"/>
              </a:lnSpc>
              <a:spcBef>
                <a:spcPts val="100"/>
              </a:spcBef>
            </a:pPr>
            <a:r>
              <a:rPr lang="ru-RU" sz="2800" b="1" dirty="0">
                <a:solidFill>
                  <a:srgbClr val="FF3E3E"/>
                </a:solidFill>
                <a:latin typeface="Carlito"/>
                <a:cs typeface="Carlito"/>
              </a:rPr>
              <a:t>15</a:t>
            </a:r>
            <a:endParaRPr sz="5400" dirty="0">
              <a:latin typeface="Carlito"/>
              <a:cs typeface="Carlito"/>
            </a:endParaRPr>
          </a:p>
        </p:txBody>
      </p:sp>
      <p:sp>
        <p:nvSpPr>
          <p:cNvPr id="41" name="object 8">
            <a:extLst>
              <a:ext uri="{FF2B5EF4-FFF2-40B4-BE49-F238E27FC236}">
                <a16:creationId xmlns:a16="http://schemas.microsoft.com/office/drawing/2014/main" xmlns="" id="{8E2F744E-7ABA-4228-ACA8-7DCC3095B3F3}"/>
              </a:ext>
            </a:extLst>
          </p:cNvPr>
          <p:cNvSpPr txBox="1"/>
          <p:nvPr/>
        </p:nvSpPr>
        <p:spPr>
          <a:xfrm>
            <a:off x="6354141" y="4696997"/>
            <a:ext cx="2285995" cy="3199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000" b="1" spc="-10" dirty="0">
                <a:solidFill>
                  <a:srgbClr val="001F5F"/>
                </a:solidFill>
                <a:latin typeface="Carlito"/>
                <a:cs typeface="Carlito"/>
              </a:rPr>
              <a:t>тыс. руб.</a:t>
            </a:r>
            <a:endParaRPr sz="2000" dirty="0">
              <a:latin typeface="Carlito"/>
              <a:cs typeface="Carlito"/>
            </a:endParaRPr>
          </a:p>
        </p:txBody>
      </p:sp>
      <p:sp>
        <p:nvSpPr>
          <p:cNvPr id="42" name="object 12">
            <a:extLst>
              <a:ext uri="{FF2B5EF4-FFF2-40B4-BE49-F238E27FC236}">
                <a16:creationId xmlns:a16="http://schemas.microsoft.com/office/drawing/2014/main" xmlns="" id="{AFF464B6-CA2B-4E14-9548-F1673D495EBC}"/>
              </a:ext>
            </a:extLst>
          </p:cNvPr>
          <p:cNvSpPr txBox="1"/>
          <p:nvPr/>
        </p:nvSpPr>
        <p:spPr>
          <a:xfrm>
            <a:off x="5363700" y="5037482"/>
            <a:ext cx="1448435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ctr">
              <a:lnSpc>
                <a:spcPct val="100000"/>
              </a:lnSpc>
              <a:spcBef>
                <a:spcPts val="100"/>
              </a:spcBef>
            </a:pPr>
            <a:r>
              <a:rPr lang="ru-RU" sz="2800" b="1" dirty="0">
                <a:solidFill>
                  <a:srgbClr val="FF3E3E"/>
                </a:solidFill>
                <a:latin typeface="Carlito"/>
                <a:cs typeface="Carlito"/>
              </a:rPr>
              <a:t>20</a:t>
            </a:r>
            <a:endParaRPr sz="5400" dirty="0">
              <a:latin typeface="Carlito"/>
              <a:cs typeface="Carlito"/>
            </a:endParaRPr>
          </a:p>
        </p:txBody>
      </p:sp>
      <p:sp>
        <p:nvSpPr>
          <p:cNvPr id="43" name="object 8">
            <a:extLst>
              <a:ext uri="{FF2B5EF4-FFF2-40B4-BE49-F238E27FC236}">
                <a16:creationId xmlns:a16="http://schemas.microsoft.com/office/drawing/2014/main" xmlns="" id="{0CDF07CD-9202-4BA6-9B9B-3F1BF900DB70}"/>
              </a:ext>
            </a:extLst>
          </p:cNvPr>
          <p:cNvSpPr txBox="1"/>
          <p:nvPr/>
        </p:nvSpPr>
        <p:spPr>
          <a:xfrm>
            <a:off x="6354139" y="5098523"/>
            <a:ext cx="4389877" cy="3199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000" b="1" spc="-10" dirty="0">
                <a:solidFill>
                  <a:srgbClr val="001F5F"/>
                </a:solidFill>
                <a:latin typeface="Carlito"/>
                <a:cs typeface="Carlito"/>
              </a:rPr>
              <a:t>тыс. руб. – при работе с заболевшими</a:t>
            </a:r>
            <a:endParaRPr sz="2000" dirty="0">
              <a:latin typeface="Carlito"/>
              <a:cs typeface="Carlito"/>
            </a:endParaRPr>
          </a:p>
        </p:txBody>
      </p:sp>
      <p:sp>
        <p:nvSpPr>
          <p:cNvPr id="44" name="object 8">
            <a:extLst>
              <a:ext uri="{FF2B5EF4-FFF2-40B4-BE49-F238E27FC236}">
                <a16:creationId xmlns:a16="http://schemas.microsoft.com/office/drawing/2014/main" xmlns="" id="{398B39B4-C926-42EB-BCFF-540FDCA0AA43}"/>
              </a:ext>
            </a:extLst>
          </p:cNvPr>
          <p:cNvSpPr txBox="1"/>
          <p:nvPr/>
        </p:nvSpPr>
        <p:spPr>
          <a:xfrm>
            <a:off x="2239336" y="5595364"/>
            <a:ext cx="2285995" cy="75084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400" b="1" spc="-10" dirty="0">
                <a:solidFill>
                  <a:srgbClr val="001F5F"/>
                </a:solidFill>
                <a:latin typeface="Carlito"/>
                <a:cs typeface="Carlito"/>
              </a:rPr>
              <a:t>ТЕХНИЧЕСКИЙ ПЕРСОНАЛ</a:t>
            </a:r>
            <a:endParaRPr sz="2400" dirty="0">
              <a:latin typeface="Carlito"/>
              <a:cs typeface="Carlito"/>
            </a:endParaRPr>
          </a:p>
        </p:txBody>
      </p:sp>
      <p:sp>
        <p:nvSpPr>
          <p:cNvPr id="45" name="object 10">
            <a:extLst>
              <a:ext uri="{FF2B5EF4-FFF2-40B4-BE49-F238E27FC236}">
                <a16:creationId xmlns:a16="http://schemas.microsoft.com/office/drawing/2014/main" xmlns="" id="{91E89092-7B15-44E2-8124-257DBE781723}"/>
              </a:ext>
            </a:extLst>
          </p:cNvPr>
          <p:cNvSpPr/>
          <p:nvPr/>
        </p:nvSpPr>
        <p:spPr>
          <a:xfrm rot="5400000">
            <a:off x="6151060" y="1889032"/>
            <a:ext cx="45719" cy="9140198"/>
          </a:xfrm>
          <a:custGeom>
            <a:avLst/>
            <a:gdLst/>
            <a:ahLst/>
            <a:cxnLst/>
            <a:rect l="l" t="t" r="r" b="b"/>
            <a:pathLst>
              <a:path h="3880485">
                <a:moveTo>
                  <a:pt x="0" y="0"/>
                </a:moveTo>
                <a:lnTo>
                  <a:pt x="0" y="3880358"/>
                </a:lnTo>
              </a:path>
            </a:pathLst>
          </a:custGeom>
          <a:ln w="19050">
            <a:solidFill>
              <a:srgbClr val="001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12">
            <a:extLst>
              <a:ext uri="{FF2B5EF4-FFF2-40B4-BE49-F238E27FC236}">
                <a16:creationId xmlns:a16="http://schemas.microsoft.com/office/drawing/2014/main" xmlns="" id="{C3C97F16-922B-41F1-B68E-E8C661067FEC}"/>
              </a:ext>
            </a:extLst>
          </p:cNvPr>
          <p:cNvSpPr txBox="1"/>
          <p:nvPr/>
        </p:nvSpPr>
        <p:spPr>
          <a:xfrm>
            <a:off x="5363700" y="5567591"/>
            <a:ext cx="1448435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ctr">
              <a:lnSpc>
                <a:spcPct val="100000"/>
              </a:lnSpc>
              <a:spcBef>
                <a:spcPts val="100"/>
              </a:spcBef>
            </a:pPr>
            <a:r>
              <a:rPr lang="ru-RU" sz="2800" b="1" dirty="0">
                <a:solidFill>
                  <a:srgbClr val="FF3E3E"/>
                </a:solidFill>
                <a:latin typeface="Carlito"/>
                <a:cs typeface="Carlito"/>
              </a:rPr>
              <a:t>10</a:t>
            </a:r>
            <a:endParaRPr sz="5400" dirty="0">
              <a:latin typeface="Carlito"/>
              <a:cs typeface="Carlito"/>
            </a:endParaRPr>
          </a:p>
        </p:txBody>
      </p:sp>
      <p:sp>
        <p:nvSpPr>
          <p:cNvPr id="47" name="object 8">
            <a:extLst>
              <a:ext uri="{FF2B5EF4-FFF2-40B4-BE49-F238E27FC236}">
                <a16:creationId xmlns:a16="http://schemas.microsoft.com/office/drawing/2014/main" xmlns="" id="{95C9C8A3-4764-4A0D-8DC8-36E944F6A83D}"/>
              </a:ext>
            </a:extLst>
          </p:cNvPr>
          <p:cNvSpPr txBox="1"/>
          <p:nvPr/>
        </p:nvSpPr>
        <p:spPr>
          <a:xfrm>
            <a:off x="6354141" y="5630302"/>
            <a:ext cx="2285995" cy="3199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000" b="1" spc="-10" dirty="0">
                <a:solidFill>
                  <a:srgbClr val="001F5F"/>
                </a:solidFill>
                <a:latin typeface="Carlito"/>
                <a:cs typeface="Carlito"/>
              </a:rPr>
              <a:t>тыс. руб.</a:t>
            </a:r>
            <a:endParaRPr sz="2000" dirty="0">
              <a:latin typeface="Carlito"/>
              <a:cs typeface="Carlito"/>
            </a:endParaRPr>
          </a:p>
        </p:txBody>
      </p:sp>
      <p:sp>
        <p:nvSpPr>
          <p:cNvPr id="48" name="object 12">
            <a:extLst>
              <a:ext uri="{FF2B5EF4-FFF2-40B4-BE49-F238E27FC236}">
                <a16:creationId xmlns:a16="http://schemas.microsoft.com/office/drawing/2014/main" xmlns="" id="{7D5CC694-8CF3-40D2-99D4-DF49106E0ED1}"/>
              </a:ext>
            </a:extLst>
          </p:cNvPr>
          <p:cNvSpPr txBox="1"/>
          <p:nvPr/>
        </p:nvSpPr>
        <p:spPr>
          <a:xfrm>
            <a:off x="5363700" y="5970787"/>
            <a:ext cx="1448435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ctr">
              <a:lnSpc>
                <a:spcPct val="100000"/>
              </a:lnSpc>
              <a:spcBef>
                <a:spcPts val="100"/>
              </a:spcBef>
            </a:pPr>
            <a:r>
              <a:rPr lang="ru-RU" sz="2800" b="1" dirty="0">
                <a:solidFill>
                  <a:srgbClr val="FF3E3E"/>
                </a:solidFill>
                <a:latin typeface="Carlito"/>
                <a:cs typeface="Carlito"/>
              </a:rPr>
              <a:t>15</a:t>
            </a:r>
            <a:endParaRPr sz="5400" dirty="0">
              <a:latin typeface="Carlito"/>
              <a:cs typeface="Carlito"/>
            </a:endParaRPr>
          </a:p>
        </p:txBody>
      </p:sp>
      <p:sp>
        <p:nvSpPr>
          <p:cNvPr id="49" name="object 8">
            <a:extLst>
              <a:ext uri="{FF2B5EF4-FFF2-40B4-BE49-F238E27FC236}">
                <a16:creationId xmlns:a16="http://schemas.microsoft.com/office/drawing/2014/main" xmlns="" id="{C4A66231-3E07-4F04-9184-A5C71CB181BE}"/>
              </a:ext>
            </a:extLst>
          </p:cNvPr>
          <p:cNvSpPr txBox="1"/>
          <p:nvPr/>
        </p:nvSpPr>
        <p:spPr>
          <a:xfrm>
            <a:off x="6354140" y="6031828"/>
            <a:ext cx="4389876" cy="3199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000" b="1" spc="-10" dirty="0">
                <a:solidFill>
                  <a:srgbClr val="001F5F"/>
                </a:solidFill>
                <a:latin typeface="Carlito"/>
                <a:cs typeface="Carlito"/>
              </a:rPr>
              <a:t>тыс. руб. – при работе с заболевшими</a:t>
            </a:r>
            <a:endParaRPr sz="2000" dirty="0">
              <a:latin typeface="Carlito"/>
              <a:cs typeface="Carlito"/>
            </a:endParaRPr>
          </a:p>
        </p:txBody>
      </p:sp>
      <p:sp>
        <p:nvSpPr>
          <p:cNvPr id="52" name="object 8">
            <a:extLst>
              <a:ext uri="{FF2B5EF4-FFF2-40B4-BE49-F238E27FC236}">
                <a16:creationId xmlns:a16="http://schemas.microsoft.com/office/drawing/2014/main" xmlns="" id="{2F9386E8-566A-442F-ADCD-62B5E8BE25FB}"/>
              </a:ext>
            </a:extLst>
          </p:cNvPr>
          <p:cNvSpPr txBox="1"/>
          <p:nvPr/>
        </p:nvSpPr>
        <p:spPr>
          <a:xfrm>
            <a:off x="2234717" y="2166132"/>
            <a:ext cx="2285995" cy="56618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b="1" spc="-10" dirty="0">
                <a:solidFill>
                  <a:srgbClr val="001F5F"/>
                </a:solidFill>
                <a:latin typeface="Carlito"/>
                <a:cs typeface="Carlito"/>
              </a:rPr>
              <a:t>СОЦИАЛЬНЫЕ РАБОТНИКИ</a:t>
            </a:r>
            <a:endParaRPr dirty="0">
              <a:latin typeface="Carlito"/>
              <a:cs typeface="Carlito"/>
            </a:endParaRPr>
          </a:p>
        </p:txBody>
      </p:sp>
      <p:sp>
        <p:nvSpPr>
          <p:cNvPr id="53" name="object 8">
            <a:extLst>
              <a:ext uri="{FF2B5EF4-FFF2-40B4-BE49-F238E27FC236}">
                <a16:creationId xmlns:a16="http://schemas.microsoft.com/office/drawing/2014/main" xmlns="" id="{6947696C-0018-450F-9901-D3248E076E7A}"/>
              </a:ext>
            </a:extLst>
          </p:cNvPr>
          <p:cNvSpPr txBox="1"/>
          <p:nvPr/>
        </p:nvSpPr>
        <p:spPr>
          <a:xfrm>
            <a:off x="2239335" y="2735583"/>
            <a:ext cx="2285995" cy="56618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b="1" spc="-10" dirty="0">
                <a:solidFill>
                  <a:srgbClr val="001F5F"/>
                </a:solidFill>
                <a:latin typeface="Carlito"/>
                <a:cs typeface="Carlito"/>
              </a:rPr>
              <a:t>ПЕДАГОГИЧЕСКИЕ РАБОТНИК</a:t>
            </a:r>
            <a:endParaRPr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3581336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/>
          <p:cNvGrpSpPr/>
          <p:nvPr/>
        </p:nvGrpSpPr>
        <p:grpSpPr>
          <a:xfrm>
            <a:off x="9227693" y="471157"/>
            <a:ext cx="2964815" cy="520065"/>
            <a:chOff x="9227693" y="471157"/>
            <a:chExt cx="2964815" cy="520065"/>
          </a:xfrm>
        </p:grpSpPr>
        <p:sp>
          <p:nvSpPr>
            <p:cNvPr id="4" name="object 4"/>
            <p:cNvSpPr/>
            <p:nvPr/>
          </p:nvSpPr>
          <p:spPr>
            <a:xfrm>
              <a:off x="9342882" y="540994"/>
              <a:ext cx="271525" cy="36375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9227693" y="471157"/>
              <a:ext cx="2964815" cy="520065"/>
            </a:xfrm>
            <a:custGeom>
              <a:avLst/>
              <a:gdLst/>
              <a:ahLst/>
              <a:cxnLst/>
              <a:rect l="l" t="t" r="r" b="b"/>
              <a:pathLst>
                <a:path w="2964815" h="520065">
                  <a:moveTo>
                    <a:pt x="2964306" y="0"/>
                  </a:moveTo>
                  <a:lnTo>
                    <a:pt x="0" y="0"/>
                  </a:lnTo>
                  <a:lnTo>
                    <a:pt x="0" y="519442"/>
                  </a:lnTo>
                  <a:lnTo>
                    <a:pt x="2964306" y="519442"/>
                  </a:lnTo>
                  <a:lnTo>
                    <a:pt x="2964306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9911588" y="622553"/>
            <a:ext cx="1910080" cy="2298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1700"/>
              </a:lnSpc>
              <a:spcBef>
                <a:spcPts val="100"/>
              </a:spcBef>
            </a:pP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М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И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Н</a:t>
            </a:r>
            <a:r>
              <a:rPr sz="600" b="1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И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С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Т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Е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Р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С</a:t>
            </a:r>
            <a:r>
              <a:rPr sz="600" b="1" spc="-4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Т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В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1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С</a:t>
            </a:r>
            <a:r>
              <a:rPr sz="600" b="1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Ц</a:t>
            </a:r>
            <a:r>
              <a:rPr sz="600" b="1" spc="-1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И</a:t>
            </a:r>
            <a:r>
              <a:rPr sz="600" b="1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А</a:t>
            </a:r>
            <a:r>
              <a:rPr sz="600" b="1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Л</a:t>
            </a:r>
            <a:r>
              <a:rPr sz="600" b="1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Ь</a:t>
            </a:r>
            <a:r>
              <a:rPr sz="600" b="1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Н</a:t>
            </a:r>
            <a:r>
              <a:rPr sz="600" b="1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-1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Г</a:t>
            </a:r>
            <a:r>
              <a:rPr sz="600" b="1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9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Р</a:t>
            </a:r>
            <a:r>
              <a:rPr sz="600" b="1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А</a:t>
            </a:r>
            <a:r>
              <a:rPr sz="600" b="1" spc="-4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З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В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И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Т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И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Я  М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С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К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В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С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К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Й</a:t>
            </a:r>
            <a:r>
              <a:rPr sz="600" b="1" spc="7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Б</a:t>
            </a:r>
            <a:r>
              <a:rPr sz="600" b="1" spc="-1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Л</a:t>
            </a:r>
            <a:r>
              <a:rPr sz="600" b="1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А</a:t>
            </a:r>
            <a:r>
              <a:rPr sz="600" b="1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С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Т</a:t>
            </a:r>
            <a:r>
              <a:rPr sz="600" b="1" spc="-1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И</a:t>
            </a:r>
            <a:endParaRPr sz="600">
              <a:latin typeface="Carlito"/>
              <a:cs typeface="Carlito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9478644" y="548995"/>
            <a:ext cx="271525" cy="3637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8">
            <a:extLst>
              <a:ext uri="{FF2B5EF4-FFF2-40B4-BE49-F238E27FC236}">
                <a16:creationId xmlns:a16="http://schemas.microsoft.com/office/drawing/2014/main" xmlns="" id="{F5B061EF-3969-4322-A46C-293CFFECEBAF}"/>
              </a:ext>
            </a:extLst>
          </p:cNvPr>
          <p:cNvSpPr txBox="1"/>
          <p:nvPr/>
        </p:nvSpPr>
        <p:spPr>
          <a:xfrm>
            <a:off x="762000" y="1752600"/>
            <a:ext cx="10439400" cy="404662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spcAft>
                <a:spcPts val="1200"/>
              </a:spcAft>
              <a:buClr>
                <a:srgbClr val="FF3E3E"/>
              </a:buClr>
              <a:buFont typeface="Arial" panose="020B0604020202020204" pitchFamily="34" charset="0"/>
              <a:buChar char="•"/>
            </a:pPr>
            <a:r>
              <a:rPr lang="ru-RU" sz="2600" b="1" spc="-10" dirty="0">
                <a:solidFill>
                  <a:srgbClr val="001F5F"/>
                </a:solidFill>
                <a:latin typeface="Carlito"/>
                <a:cs typeface="Carlito"/>
              </a:rPr>
              <a:t>ЕЖЕМЕСЯЧНАЯ ДЕНЕЖНАЯ ВЫПЛАТА НА РЕБЕНКА ОТ 3 ДО 7 ЛЕТ</a:t>
            </a:r>
          </a:p>
          <a:p>
            <a:pPr marL="355600" indent="-342900">
              <a:lnSpc>
                <a:spcPct val="100000"/>
              </a:lnSpc>
              <a:spcBef>
                <a:spcPts val="95"/>
              </a:spcBef>
              <a:spcAft>
                <a:spcPts val="1200"/>
              </a:spcAft>
              <a:buClr>
                <a:srgbClr val="FF3E3E"/>
              </a:buClr>
              <a:buFont typeface="Arial" panose="020B0604020202020204" pitchFamily="34" charset="0"/>
              <a:buChar char="•"/>
            </a:pPr>
            <a:r>
              <a:rPr lang="ru-RU" sz="2600" b="1" spc="-10" dirty="0">
                <a:solidFill>
                  <a:srgbClr val="001F5F"/>
                </a:solidFill>
                <a:latin typeface="Carlito"/>
                <a:cs typeface="Carlito"/>
              </a:rPr>
              <a:t>ЕЖЕМЕСЯЧНАЯ ВЫПЛАТА В РАЗМЕРЕ 5 000 РУБЛЕЙ</a:t>
            </a:r>
          </a:p>
          <a:p>
            <a:pPr marL="355600" indent="-342900">
              <a:lnSpc>
                <a:spcPct val="100000"/>
              </a:lnSpc>
              <a:spcBef>
                <a:spcPts val="95"/>
              </a:spcBef>
              <a:spcAft>
                <a:spcPts val="1200"/>
              </a:spcAft>
              <a:buClr>
                <a:srgbClr val="FF3E3E"/>
              </a:buClr>
              <a:buFont typeface="Arial" panose="020B0604020202020204" pitchFamily="34" charset="0"/>
              <a:buChar char="•"/>
            </a:pPr>
            <a:r>
              <a:rPr lang="ru-RU" sz="2600" b="1" spc="-10" dirty="0">
                <a:solidFill>
                  <a:srgbClr val="001F5F"/>
                </a:solidFill>
                <a:latin typeface="Carlito"/>
                <a:cs typeface="Carlito"/>
              </a:rPr>
              <a:t>ЕДИНОВРЕМЕННАЯ ВЫПЛАТА В РАЗМЕРЕ 10 000 РУБЛЕЙ</a:t>
            </a:r>
          </a:p>
          <a:p>
            <a:pPr marL="355600" indent="-342900">
              <a:lnSpc>
                <a:spcPct val="100000"/>
              </a:lnSpc>
              <a:spcBef>
                <a:spcPts val="95"/>
              </a:spcBef>
              <a:spcAft>
                <a:spcPts val="1200"/>
              </a:spcAft>
              <a:buClr>
                <a:srgbClr val="FF3E3E"/>
              </a:buClr>
              <a:buFont typeface="Arial" panose="020B0604020202020204" pitchFamily="34" charset="0"/>
              <a:buChar char="•"/>
            </a:pPr>
            <a:r>
              <a:rPr lang="ru-RU" sz="2600" b="1" spc="-10" dirty="0">
                <a:solidFill>
                  <a:srgbClr val="001F5F"/>
                </a:solidFill>
                <a:latin typeface="Carlito"/>
                <a:cs typeface="Carlito"/>
              </a:rPr>
              <a:t>ЕЖЕМЕСЯЧНОЕ ПОСОБИЕ ПО УХОДУ ЗА РЕБЕНКОМ ДО 1,5 ЛЕТ</a:t>
            </a:r>
          </a:p>
          <a:p>
            <a:pPr marL="355600" indent="-342900">
              <a:lnSpc>
                <a:spcPct val="100000"/>
              </a:lnSpc>
              <a:spcBef>
                <a:spcPts val="95"/>
              </a:spcBef>
              <a:spcAft>
                <a:spcPts val="1200"/>
              </a:spcAft>
              <a:buClr>
                <a:srgbClr val="FF3E3E"/>
              </a:buClr>
              <a:buFont typeface="Arial" panose="020B0604020202020204" pitchFamily="34" charset="0"/>
              <a:buChar char="•"/>
            </a:pPr>
            <a:r>
              <a:rPr lang="ru-RU" sz="2600" b="1" spc="-10" dirty="0">
                <a:solidFill>
                  <a:srgbClr val="001F5F"/>
                </a:solidFill>
                <a:latin typeface="Carlito"/>
                <a:cs typeface="Carlito"/>
              </a:rPr>
              <a:t>ЕЖЕМЕСЯЧНАЯ ВЫПЛАТА В РАЗМЕРЕ 3 000 РУБЛЕЙ ПРИ ПРИЗНАНИИ БЕЗРАБОТНЫМ</a:t>
            </a:r>
          </a:p>
          <a:p>
            <a:pPr marL="355600" indent="-342900">
              <a:lnSpc>
                <a:spcPct val="100000"/>
              </a:lnSpc>
              <a:spcBef>
                <a:spcPts val="95"/>
              </a:spcBef>
              <a:spcAft>
                <a:spcPts val="1200"/>
              </a:spcAft>
              <a:buClr>
                <a:srgbClr val="FF3E3E"/>
              </a:buClr>
              <a:buFont typeface="Arial" panose="020B0604020202020204" pitchFamily="34" charset="0"/>
              <a:buChar char="•"/>
            </a:pPr>
            <a:r>
              <a:rPr lang="ru-RU" sz="2600" b="1" spc="-10" dirty="0">
                <a:solidFill>
                  <a:srgbClr val="001F5F"/>
                </a:solidFill>
                <a:latin typeface="Carlito"/>
                <a:cs typeface="Carlito"/>
              </a:rPr>
              <a:t>ДОПЛАТА РАБОТНИКАМ СТАЦИОНАРНЫХ СОЦИАЛЬНЫХ УЧРЕЖДЕНИЙ </a:t>
            </a:r>
          </a:p>
        </p:txBody>
      </p:sp>
      <p:sp>
        <p:nvSpPr>
          <p:cNvPr id="8" name="object 8">
            <a:extLst>
              <a:ext uri="{FF2B5EF4-FFF2-40B4-BE49-F238E27FC236}">
                <a16:creationId xmlns:a16="http://schemas.microsoft.com/office/drawing/2014/main" xmlns="" id="{4842827B-A02F-4DDD-84F8-7540DBBA7AD0}"/>
              </a:ext>
            </a:extLst>
          </p:cNvPr>
          <p:cNvSpPr txBox="1"/>
          <p:nvPr/>
        </p:nvSpPr>
        <p:spPr>
          <a:xfrm>
            <a:off x="211937" y="454532"/>
            <a:ext cx="5045863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ru-RU" sz="2000" b="1" dirty="0">
                <a:solidFill>
                  <a:srgbClr val="FF3E3E"/>
                </a:solidFill>
                <a:latin typeface="Carlito"/>
                <a:cs typeface="Carlito"/>
              </a:rPr>
              <a:t>ФЕДЕРАЛЬНЫЕ ВЫПЛАТЫ В СООТВЕТСТВИИ  С ПОРУЧЕНИЕМ ПРЕЗИДЕНТА</a:t>
            </a:r>
            <a:endParaRPr sz="2000" dirty="0">
              <a:latin typeface="Carlito"/>
              <a:cs typeface="Carlito"/>
            </a:endParaRPr>
          </a:p>
        </p:txBody>
      </p:sp>
      <p:sp>
        <p:nvSpPr>
          <p:cNvPr id="9" name="object 8">
            <a:extLst>
              <a:ext uri="{FF2B5EF4-FFF2-40B4-BE49-F238E27FC236}">
                <a16:creationId xmlns:a16="http://schemas.microsoft.com/office/drawing/2014/main" xmlns="" id="{7F12CF55-D9A4-4535-A5EA-AB306321EAC6}"/>
              </a:ext>
            </a:extLst>
          </p:cNvPr>
          <p:cNvSpPr txBox="1"/>
          <p:nvPr/>
        </p:nvSpPr>
        <p:spPr>
          <a:xfrm>
            <a:off x="1111046" y="2098294"/>
            <a:ext cx="11080954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1600" b="1" spc="-10" dirty="0">
                <a:solidFill>
                  <a:srgbClr val="FF3E3E"/>
                </a:solidFill>
                <a:latin typeface="Carlito"/>
                <a:cs typeface="Carlito"/>
              </a:rPr>
              <a:t>УКАЗ ПРЕЗИДЕНТА РФ ОТ 20.03.2020 № 199</a:t>
            </a:r>
            <a:endParaRPr sz="1600" dirty="0">
              <a:solidFill>
                <a:srgbClr val="FF3E3E"/>
              </a:solidFill>
              <a:latin typeface="Carlito"/>
              <a:cs typeface="Carlito"/>
            </a:endParaRPr>
          </a:p>
        </p:txBody>
      </p:sp>
      <p:sp>
        <p:nvSpPr>
          <p:cNvPr id="10" name="object 8">
            <a:extLst>
              <a:ext uri="{FF2B5EF4-FFF2-40B4-BE49-F238E27FC236}">
                <a16:creationId xmlns:a16="http://schemas.microsoft.com/office/drawing/2014/main" xmlns="" id="{CFCBA267-AB70-4998-80FC-0B565208369B}"/>
              </a:ext>
            </a:extLst>
          </p:cNvPr>
          <p:cNvSpPr txBox="1"/>
          <p:nvPr/>
        </p:nvSpPr>
        <p:spPr>
          <a:xfrm>
            <a:off x="1111046" y="2631694"/>
            <a:ext cx="11080954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1600" b="1" spc="-10" dirty="0">
                <a:solidFill>
                  <a:srgbClr val="FF3E3E"/>
                </a:solidFill>
                <a:latin typeface="Carlito"/>
                <a:cs typeface="Carlito"/>
              </a:rPr>
              <a:t>УКАЗ ПРЕЗИДЕНТА РФ ОТ 07.04.2020 № 249</a:t>
            </a:r>
            <a:endParaRPr sz="1600" dirty="0">
              <a:solidFill>
                <a:srgbClr val="FF3E3E"/>
              </a:solidFill>
              <a:latin typeface="Carlito"/>
              <a:cs typeface="Carlito"/>
            </a:endParaRPr>
          </a:p>
        </p:txBody>
      </p:sp>
      <p:sp>
        <p:nvSpPr>
          <p:cNvPr id="11" name="object 8">
            <a:extLst>
              <a:ext uri="{FF2B5EF4-FFF2-40B4-BE49-F238E27FC236}">
                <a16:creationId xmlns:a16="http://schemas.microsoft.com/office/drawing/2014/main" xmlns="" id="{60D854B4-8FC8-4423-B3CE-D8E27E3EE8CB}"/>
              </a:ext>
            </a:extLst>
          </p:cNvPr>
          <p:cNvSpPr txBox="1"/>
          <p:nvPr/>
        </p:nvSpPr>
        <p:spPr>
          <a:xfrm>
            <a:off x="1111046" y="3198591"/>
            <a:ext cx="11080954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1600" b="1" spc="-10" dirty="0">
                <a:solidFill>
                  <a:srgbClr val="FF3E3E"/>
                </a:solidFill>
                <a:latin typeface="Carlito"/>
                <a:cs typeface="Carlito"/>
              </a:rPr>
              <a:t>УКАЗ ПРЕЗИДЕНТА РФ № 07.04.2020 №249</a:t>
            </a:r>
            <a:endParaRPr sz="1600" dirty="0">
              <a:solidFill>
                <a:srgbClr val="FF3E3E"/>
              </a:solidFill>
              <a:latin typeface="Carlito"/>
              <a:cs typeface="Carlito"/>
            </a:endParaRPr>
          </a:p>
        </p:txBody>
      </p:sp>
      <p:sp>
        <p:nvSpPr>
          <p:cNvPr id="12" name="object 8">
            <a:extLst>
              <a:ext uri="{FF2B5EF4-FFF2-40B4-BE49-F238E27FC236}">
                <a16:creationId xmlns:a16="http://schemas.microsoft.com/office/drawing/2014/main" xmlns="" id="{232D48E9-F5CC-4470-B460-CB2851545BC0}"/>
              </a:ext>
            </a:extLst>
          </p:cNvPr>
          <p:cNvSpPr txBox="1"/>
          <p:nvPr/>
        </p:nvSpPr>
        <p:spPr>
          <a:xfrm>
            <a:off x="1111046" y="3765488"/>
            <a:ext cx="11080954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1600" b="1" spc="-10" dirty="0">
                <a:solidFill>
                  <a:srgbClr val="FF3E3E"/>
                </a:solidFill>
                <a:latin typeface="Carlito"/>
                <a:cs typeface="Carlito"/>
              </a:rPr>
              <a:t>ФЕДЕРАЛЬНЫЙ ЗАКОН ОТ 19.05.1995 № 81-ФЗ</a:t>
            </a:r>
            <a:endParaRPr sz="1600" dirty="0">
              <a:solidFill>
                <a:srgbClr val="FF3E3E"/>
              </a:solidFill>
              <a:latin typeface="Carlito"/>
              <a:cs typeface="Carlito"/>
            </a:endParaRPr>
          </a:p>
        </p:txBody>
      </p:sp>
      <p:sp>
        <p:nvSpPr>
          <p:cNvPr id="13" name="object 8">
            <a:extLst>
              <a:ext uri="{FF2B5EF4-FFF2-40B4-BE49-F238E27FC236}">
                <a16:creationId xmlns:a16="http://schemas.microsoft.com/office/drawing/2014/main" xmlns="" id="{7E1324A4-1656-45A4-9B36-3BBC39A7DCBD}"/>
              </a:ext>
            </a:extLst>
          </p:cNvPr>
          <p:cNvSpPr txBox="1"/>
          <p:nvPr/>
        </p:nvSpPr>
        <p:spPr>
          <a:xfrm>
            <a:off x="1111046" y="4703087"/>
            <a:ext cx="11080954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1600" b="1" spc="-10" dirty="0">
                <a:solidFill>
                  <a:srgbClr val="FF3E3E"/>
                </a:solidFill>
                <a:latin typeface="Carlito"/>
                <a:cs typeface="Carlito"/>
              </a:rPr>
              <a:t>ПОСТАНОВЛЕНИЕ ПРАВИТЕЛЬСТВА РФ ОТ 27.03.2020 № 346</a:t>
            </a:r>
            <a:endParaRPr sz="1600" dirty="0">
              <a:solidFill>
                <a:srgbClr val="FF3E3E"/>
              </a:solidFill>
              <a:latin typeface="Carlito"/>
              <a:cs typeface="Carlito"/>
            </a:endParaRPr>
          </a:p>
        </p:txBody>
      </p:sp>
      <p:sp>
        <p:nvSpPr>
          <p:cNvPr id="14" name="object 8">
            <a:extLst>
              <a:ext uri="{FF2B5EF4-FFF2-40B4-BE49-F238E27FC236}">
                <a16:creationId xmlns:a16="http://schemas.microsoft.com/office/drawing/2014/main" xmlns="" id="{AFE1FA8E-9D53-427D-90CF-D7D5DB48FC6A}"/>
              </a:ext>
            </a:extLst>
          </p:cNvPr>
          <p:cNvSpPr txBox="1"/>
          <p:nvPr/>
        </p:nvSpPr>
        <p:spPr>
          <a:xfrm>
            <a:off x="1111046" y="5678315"/>
            <a:ext cx="11080954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1600" b="1" spc="-10" dirty="0">
                <a:solidFill>
                  <a:srgbClr val="FF3E3E"/>
                </a:solidFill>
                <a:latin typeface="Carlito"/>
                <a:cs typeface="Carlito"/>
              </a:rPr>
              <a:t>ДОКУМЕНТ В СТАДИИ ПРИНЯТИЯ</a:t>
            </a:r>
            <a:endParaRPr sz="1600" dirty="0">
              <a:solidFill>
                <a:srgbClr val="FF3E3E"/>
              </a:solidFill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3273276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/>
          <p:cNvGrpSpPr/>
          <p:nvPr/>
        </p:nvGrpSpPr>
        <p:grpSpPr>
          <a:xfrm>
            <a:off x="9227693" y="471157"/>
            <a:ext cx="2964815" cy="520065"/>
            <a:chOff x="9227693" y="471157"/>
            <a:chExt cx="2964815" cy="520065"/>
          </a:xfrm>
        </p:grpSpPr>
        <p:sp>
          <p:nvSpPr>
            <p:cNvPr id="4" name="object 4"/>
            <p:cNvSpPr/>
            <p:nvPr/>
          </p:nvSpPr>
          <p:spPr>
            <a:xfrm>
              <a:off x="9342882" y="540994"/>
              <a:ext cx="271525" cy="36375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9227693" y="471157"/>
              <a:ext cx="2964815" cy="520065"/>
            </a:xfrm>
            <a:custGeom>
              <a:avLst/>
              <a:gdLst/>
              <a:ahLst/>
              <a:cxnLst/>
              <a:rect l="l" t="t" r="r" b="b"/>
              <a:pathLst>
                <a:path w="2964815" h="520065">
                  <a:moveTo>
                    <a:pt x="2964306" y="0"/>
                  </a:moveTo>
                  <a:lnTo>
                    <a:pt x="0" y="0"/>
                  </a:lnTo>
                  <a:lnTo>
                    <a:pt x="0" y="519442"/>
                  </a:lnTo>
                  <a:lnTo>
                    <a:pt x="2964306" y="519442"/>
                  </a:lnTo>
                  <a:lnTo>
                    <a:pt x="2964306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9911588" y="622553"/>
            <a:ext cx="1910080" cy="2298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1700"/>
              </a:lnSpc>
              <a:spcBef>
                <a:spcPts val="100"/>
              </a:spcBef>
            </a:pP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М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И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Н</a:t>
            </a:r>
            <a:r>
              <a:rPr sz="600" b="1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И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С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Т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Е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Р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С</a:t>
            </a:r>
            <a:r>
              <a:rPr sz="600" b="1" spc="-4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Т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В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1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С</a:t>
            </a:r>
            <a:r>
              <a:rPr sz="600" b="1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Ц</a:t>
            </a:r>
            <a:r>
              <a:rPr sz="600" b="1" spc="-1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И</a:t>
            </a:r>
            <a:r>
              <a:rPr sz="600" b="1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А</a:t>
            </a:r>
            <a:r>
              <a:rPr sz="600" b="1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Л</a:t>
            </a:r>
            <a:r>
              <a:rPr sz="600" b="1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Ь</a:t>
            </a:r>
            <a:r>
              <a:rPr sz="600" b="1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Н</a:t>
            </a:r>
            <a:r>
              <a:rPr sz="600" b="1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-1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Г</a:t>
            </a:r>
            <a:r>
              <a:rPr sz="600" b="1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9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Р</a:t>
            </a:r>
            <a:r>
              <a:rPr sz="600" b="1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А</a:t>
            </a:r>
            <a:r>
              <a:rPr sz="600" b="1" spc="-4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З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В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И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Т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И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Я  М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С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К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В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С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К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Й</a:t>
            </a:r>
            <a:r>
              <a:rPr sz="600" b="1" spc="7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Б</a:t>
            </a:r>
            <a:r>
              <a:rPr sz="600" b="1" spc="-1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Л</a:t>
            </a:r>
            <a:r>
              <a:rPr sz="600" b="1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А</a:t>
            </a:r>
            <a:r>
              <a:rPr sz="600" b="1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С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Т</a:t>
            </a:r>
            <a:r>
              <a:rPr sz="600" b="1" spc="-1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И</a:t>
            </a:r>
            <a:endParaRPr sz="600">
              <a:latin typeface="Carlito"/>
              <a:cs typeface="Carlito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9478644" y="548995"/>
            <a:ext cx="271525" cy="3637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8">
            <a:extLst>
              <a:ext uri="{FF2B5EF4-FFF2-40B4-BE49-F238E27FC236}">
                <a16:creationId xmlns:a16="http://schemas.microsoft.com/office/drawing/2014/main" xmlns="" id="{F5B061EF-3969-4322-A46C-293CFFECEBAF}"/>
              </a:ext>
            </a:extLst>
          </p:cNvPr>
          <p:cNvSpPr txBox="1"/>
          <p:nvPr/>
        </p:nvSpPr>
        <p:spPr>
          <a:xfrm>
            <a:off x="762000" y="2626106"/>
            <a:ext cx="10439400" cy="23461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spcAft>
                <a:spcPts val="1200"/>
              </a:spcAft>
              <a:buClr>
                <a:srgbClr val="FF3E3E"/>
              </a:buClr>
              <a:buFont typeface="Arial" panose="020B0604020202020204" pitchFamily="34" charset="0"/>
              <a:buChar char="•"/>
            </a:pPr>
            <a:r>
              <a:rPr lang="ru-RU" sz="2600" b="1" spc="-10" dirty="0">
                <a:solidFill>
                  <a:srgbClr val="001F5F"/>
                </a:solidFill>
                <a:latin typeface="Carlito"/>
                <a:cs typeface="Carlito"/>
              </a:rPr>
              <a:t>ВЫПЛАТА ГРАЖДАНАМ В ВОЗРАСТЕ 65 ЛЕТ И СТАРШЕ, И ГРАЖДАНАМ С ХРОНИЧЕСКИМИ ЗАБОЛЕВАНИЯМИ</a:t>
            </a:r>
          </a:p>
          <a:p>
            <a:pPr marL="355600" indent="-342900">
              <a:lnSpc>
                <a:spcPct val="100000"/>
              </a:lnSpc>
              <a:spcBef>
                <a:spcPts val="95"/>
              </a:spcBef>
              <a:spcAft>
                <a:spcPts val="1200"/>
              </a:spcAft>
              <a:buClr>
                <a:srgbClr val="FF3E3E"/>
              </a:buClr>
              <a:buFont typeface="Arial" panose="020B0604020202020204" pitchFamily="34" charset="0"/>
              <a:buChar char="•"/>
            </a:pPr>
            <a:r>
              <a:rPr lang="ru-RU" sz="2600" b="1" spc="-10" dirty="0">
                <a:solidFill>
                  <a:srgbClr val="001F5F"/>
                </a:solidFill>
                <a:latin typeface="Carlito"/>
                <a:cs typeface="Carlito"/>
              </a:rPr>
              <a:t>РЕГИОНАЛЬНАЯ ДОПЛАТА ПРИ ПРИЗНАНИИ БЕЗРАБОТНЫМ</a:t>
            </a:r>
          </a:p>
          <a:p>
            <a:pPr marL="355600" indent="-342900">
              <a:lnSpc>
                <a:spcPct val="100000"/>
              </a:lnSpc>
              <a:spcBef>
                <a:spcPts val="95"/>
              </a:spcBef>
              <a:spcAft>
                <a:spcPts val="1200"/>
              </a:spcAft>
              <a:buClr>
                <a:srgbClr val="FF3E3E"/>
              </a:buClr>
              <a:buFont typeface="Arial" panose="020B0604020202020204" pitchFamily="34" charset="0"/>
              <a:buChar char="•"/>
            </a:pPr>
            <a:r>
              <a:rPr lang="ru-RU" sz="2600" b="1" spc="-10" dirty="0">
                <a:solidFill>
                  <a:srgbClr val="001F5F"/>
                </a:solidFill>
                <a:latin typeface="Carlito"/>
                <a:cs typeface="Carlito"/>
              </a:rPr>
              <a:t>РЕГИОНАЛЬНАЯ ДОПЛАТА СОЦИАЛЬНЫМ РАБОТНИКАМ                         И СПЕЦИАЛИСТАМ ЦЕНТРОВ ЗАНЯТОСТИ</a:t>
            </a:r>
          </a:p>
        </p:txBody>
      </p:sp>
      <p:sp>
        <p:nvSpPr>
          <p:cNvPr id="8" name="object 8">
            <a:extLst>
              <a:ext uri="{FF2B5EF4-FFF2-40B4-BE49-F238E27FC236}">
                <a16:creationId xmlns:a16="http://schemas.microsoft.com/office/drawing/2014/main" xmlns="" id="{974B642E-B365-478A-9686-EE9A80877160}"/>
              </a:ext>
            </a:extLst>
          </p:cNvPr>
          <p:cNvSpPr txBox="1"/>
          <p:nvPr/>
        </p:nvSpPr>
        <p:spPr>
          <a:xfrm>
            <a:off x="211937" y="454532"/>
            <a:ext cx="5045863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ru-RU" sz="2000" b="1" dirty="0">
                <a:solidFill>
                  <a:srgbClr val="FF3E3E"/>
                </a:solidFill>
                <a:latin typeface="Carlito"/>
                <a:cs typeface="Carlito"/>
              </a:rPr>
              <a:t>ДОПОЛНИТЕЛЬНЫЕ РЕГИОНАЛЬНЫЕ МЕРЫ ПОДДЕРЖКИ</a:t>
            </a:r>
            <a:endParaRPr sz="2000" dirty="0">
              <a:latin typeface="Carlito"/>
              <a:cs typeface="Carlito"/>
            </a:endParaRPr>
          </a:p>
        </p:txBody>
      </p:sp>
      <p:sp>
        <p:nvSpPr>
          <p:cNvPr id="9" name="object 8">
            <a:extLst>
              <a:ext uri="{FF2B5EF4-FFF2-40B4-BE49-F238E27FC236}">
                <a16:creationId xmlns:a16="http://schemas.microsoft.com/office/drawing/2014/main" xmlns="" id="{9CCDC124-8CA9-4A1A-8C73-DB8AF2D81CCF}"/>
              </a:ext>
            </a:extLst>
          </p:cNvPr>
          <p:cNvSpPr txBox="1"/>
          <p:nvPr/>
        </p:nvSpPr>
        <p:spPr>
          <a:xfrm>
            <a:off x="1111046" y="3352800"/>
            <a:ext cx="11080954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1600" b="1" spc="-10" dirty="0">
                <a:solidFill>
                  <a:srgbClr val="FF3E3E"/>
                </a:solidFill>
                <a:latin typeface="Carlito"/>
                <a:cs typeface="Carlito"/>
              </a:rPr>
              <a:t>ПОСТАНОВЛЕНИЕ ГУБЕРНАТОРА МО ОТ 23.03.2020 № 108-ПГ</a:t>
            </a:r>
            <a:endParaRPr sz="1600" dirty="0">
              <a:solidFill>
                <a:srgbClr val="FF3E3E"/>
              </a:solidFill>
              <a:latin typeface="Carlito"/>
              <a:cs typeface="Carlito"/>
            </a:endParaRPr>
          </a:p>
        </p:txBody>
      </p:sp>
      <p:sp>
        <p:nvSpPr>
          <p:cNvPr id="10" name="object 8">
            <a:extLst>
              <a:ext uri="{FF2B5EF4-FFF2-40B4-BE49-F238E27FC236}">
                <a16:creationId xmlns:a16="http://schemas.microsoft.com/office/drawing/2014/main" xmlns="" id="{5FAF138D-662D-4A69-8B2A-9A90CC8FED54}"/>
              </a:ext>
            </a:extLst>
          </p:cNvPr>
          <p:cNvSpPr txBox="1"/>
          <p:nvPr/>
        </p:nvSpPr>
        <p:spPr>
          <a:xfrm>
            <a:off x="1111046" y="3904126"/>
            <a:ext cx="11080954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1600" b="1" spc="-10" dirty="0">
                <a:solidFill>
                  <a:srgbClr val="FF3E3E"/>
                </a:solidFill>
                <a:latin typeface="Carlito"/>
                <a:cs typeface="Carlito"/>
              </a:rPr>
              <a:t>ПОСТАНОВЛЕНИЕ ГУБЕРНАТОРА МО ОТ 14.04.2020 № 181-ПГ</a:t>
            </a:r>
            <a:endParaRPr sz="1600" dirty="0">
              <a:solidFill>
                <a:srgbClr val="FF3E3E"/>
              </a:solidFill>
              <a:latin typeface="Carlito"/>
              <a:cs typeface="Carlito"/>
            </a:endParaRPr>
          </a:p>
        </p:txBody>
      </p:sp>
      <p:sp>
        <p:nvSpPr>
          <p:cNvPr id="11" name="object 8">
            <a:extLst>
              <a:ext uri="{FF2B5EF4-FFF2-40B4-BE49-F238E27FC236}">
                <a16:creationId xmlns:a16="http://schemas.microsoft.com/office/drawing/2014/main" xmlns="" id="{98044694-AA75-438A-9F6F-2D0AB6C08D85}"/>
              </a:ext>
            </a:extLst>
          </p:cNvPr>
          <p:cNvSpPr txBox="1"/>
          <p:nvPr/>
        </p:nvSpPr>
        <p:spPr>
          <a:xfrm>
            <a:off x="1111046" y="4876800"/>
            <a:ext cx="11080954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1600" b="1" spc="-10" dirty="0">
                <a:solidFill>
                  <a:srgbClr val="FF3E3E"/>
                </a:solidFill>
                <a:latin typeface="Carlito"/>
                <a:cs typeface="Carlito"/>
              </a:rPr>
              <a:t>ПРИНЯТ 13.05.2020</a:t>
            </a:r>
            <a:endParaRPr sz="1600" dirty="0">
              <a:solidFill>
                <a:srgbClr val="FF3E3E"/>
              </a:solidFill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3399264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object 2">
            <a:extLst>
              <a:ext uri="{FF2B5EF4-FFF2-40B4-BE49-F238E27FC236}">
                <a16:creationId xmlns:a16="http://schemas.microsoft.com/office/drawing/2014/main" xmlns="" id="{971AAA5C-6E8D-4907-AAB1-5C281B4CB14C}"/>
              </a:ext>
            </a:extLst>
          </p:cNvPr>
          <p:cNvSpPr/>
          <p:nvPr/>
        </p:nvSpPr>
        <p:spPr>
          <a:xfrm>
            <a:off x="304800" y="1879091"/>
            <a:ext cx="11516868" cy="3531109"/>
          </a:xfrm>
          <a:custGeom>
            <a:avLst/>
            <a:gdLst/>
            <a:ahLst/>
            <a:cxnLst/>
            <a:rect l="l" t="t" r="r" b="b"/>
            <a:pathLst>
              <a:path w="12192000" h="3881120">
                <a:moveTo>
                  <a:pt x="11907139" y="0"/>
                </a:moveTo>
                <a:lnTo>
                  <a:pt x="322935" y="0"/>
                </a:lnTo>
                <a:lnTo>
                  <a:pt x="274664" y="1773"/>
                </a:lnTo>
                <a:lnTo>
                  <a:pt x="227357" y="7012"/>
                </a:lnTo>
                <a:lnTo>
                  <a:pt x="181139" y="15590"/>
                </a:lnTo>
                <a:lnTo>
                  <a:pt x="136134" y="27383"/>
                </a:lnTo>
                <a:lnTo>
                  <a:pt x="92468" y="42265"/>
                </a:lnTo>
                <a:lnTo>
                  <a:pt x="50265" y="60111"/>
                </a:lnTo>
                <a:lnTo>
                  <a:pt x="9652" y="80797"/>
                </a:lnTo>
                <a:lnTo>
                  <a:pt x="0" y="86604"/>
                </a:lnTo>
                <a:lnTo>
                  <a:pt x="0" y="3794007"/>
                </a:lnTo>
                <a:lnTo>
                  <a:pt x="50265" y="3820500"/>
                </a:lnTo>
                <a:lnTo>
                  <a:pt x="92468" y="3838346"/>
                </a:lnTo>
                <a:lnTo>
                  <a:pt x="136134" y="3853228"/>
                </a:lnTo>
                <a:lnTo>
                  <a:pt x="181139" y="3865021"/>
                </a:lnTo>
                <a:lnTo>
                  <a:pt x="227357" y="3873599"/>
                </a:lnTo>
                <a:lnTo>
                  <a:pt x="274664" y="3878838"/>
                </a:lnTo>
                <a:lnTo>
                  <a:pt x="322935" y="3880612"/>
                </a:lnTo>
                <a:lnTo>
                  <a:pt x="11907139" y="3880612"/>
                </a:lnTo>
                <a:lnTo>
                  <a:pt x="11955414" y="3878838"/>
                </a:lnTo>
                <a:lnTo>
                  <a:pt x="12002726" y="3873599"/>
                </a:lnTo>
                <a:lnTo>
                  <a:pt x="12048948" y="3865021"/>
                </a:lnTo>
                <a:lnTo>
                  <a:pt x="12093956" y="3853228"/>
                </a:lnTo>
                <a:lnTo>
                  <a:pt x="12137625" y="3838346"/>
                </a:lnTo>
                <a:lnTo>
                  <a:pt x="12179829" y="3820500"/>
                </a:lnTo>
                <a:lnTo>
                  <a:pt x="12191999" y="3814301"/>
                </a:lnTo>
                <a:lnTo>
                  <a:pt x="12191999" y="66310"/>
                </a:lnTo>
                <a:lnTo>
                  <a:pt x="12137625" y="42265"/>
                </a:lnTo>
                <a:lnTo>
                  <a:pt x="12093956" y="27383"/>
                </a:lnTo>
                <a:lnTo>
                  <a:pt x="12048948" y="15590"/>
                </a:lnTo>
                <a:lnTo>
                  <a:pt x="12002726" y="7012"/>
                </a:lnTo>
                <a:lnTo>
                  <a:pt x="11955414" y="1773"/>
                </a:lnTo>
                <a:lnTo>
                  <a:pt x="11907139" y="0"/>
                </a:lnTo>
                <a:close/>
              </a:path>
            </a:pathLst>
          </a:custGeom>
          <a:solidFill>
            <a:srgbClr val="DEEBF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3" name="object 3"/>
          <p:cNvGrpSpPr/>
          <p:nvPr/>
        </p:nvGrpSpPr>
        <p:grpSpPr>
          <a:xfrm>
            <a:off x="9227693" y="471157"/>
            <a:ext cx="2964815" cy="520065"/>
            <a:chOff x="9227693" y="471157"/>
            <a:chExt cx="2964815" cy="520065"/>
          </a:xfrm>
        </p:grpSpPr>
        <p:sp>
          <p:nvSpPr>
            <p:cNvPr id="4" name="object 4"/>
            <p:cNvSpPr/>
            <p:nvPr/>
          </p:nvSpPr>
          <p:spPr>
            <a:xfrm>
              <a:off x="9342882" y="540994"/>
              <a:ext cx="271525" cy="36375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9227693" y="471157"/>
              <a:ext cx="2964815" cy="520065"/>
            </a:xfrm>
            <a:custGeom>
              <a:avLst/>
              <a:gdLst/>
              <a:ahLst/>
              <a:cxnLst/>
              <a:rect l="l" t="t" r="r" b="b"/>
              <a:pathLst>
                <a:path w="2964815" h="520065">
                  <a:moveTo>
                    <a:pt x="2964306" y="0"/>
                  </a:moveTo>
                  <a:lnTo>
                    <a:pt x="0" y="0"/>
                  </a:lnTo>
                  <a:lnTo>
                    <a:pt x="0" y="519442"/>
                  </a:lnTo>
                  <a:lnTo>
                    <a:pt x="2964306" y="519442"/>
                  </a:lnTo>
                  <a:lnTo>
                    <a:pt x="2964306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9911588" y="622553"/>
            <a:ext cx="1910080" cy="2298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1700"/>
              </a:lnSpc>
              <a:spcBef>
                <a:spcPts val="100"/>
              </a:spcBef>
            </a:pP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М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И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Н</a:t>
            </a:r>
            <a:r>
              <a:rPr sz="600" b="1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И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С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Т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Е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Р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С</a:t>
            </a:r>
            <a:r>
              <a:rPr sz="600" b="1" spc="-4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Т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В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1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С</a:t>
            </a:r>
            <a:r>
              <a:rPr sz="600" b="1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Ц</a:t>
            </a:r>
            <a:r>
              <a:rPr sz="600" b="1" spc="-1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И</a:t>
            </a:r>
            <a:r>
              <a:rPr sz="600" b="1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А</a:t>
            </a:r>
            <a:r>
              <a:rPr sz="600" b="1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Л</a:t>
            </a:r>
            <a:r>
              <a:rPr sz="600" b="1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Ь</a:t>
            </a:r>
            <a:r>
              <a:rPr sz="600" b="1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Н</a:t>
            </a:r>
            <a:r>
              <a:rPr sz="600" b="1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-1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Г</a:t>
            </a:r>
            <a:r>
              <a:rPr sz="600" b="1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9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Р</a:t>
            </a:r>
            <a:r>
              <a:rPr sz="600" b="1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А</a:t>
            </a:r>
            <a:r>
              <a:rPr sz="600" b="1" spc="-4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З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В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И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Т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И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Я  М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С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К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В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С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К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Й</a:t>
            </a:r>
            <a:r>
              <a:rPr sz="600" b="1" spc="7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Б</a:t>
            </a:r>
            <a:r>
              <a:rPr sz="600" b="1" spc="-1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Л</a:t>
            </a:r>
            <a:r>
              <a:rPr sz="600" b="1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А</a:t>
            </a:r>
            <a:r>
              <a:rPr sz="600" b="1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С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Т</a:t>
            </a:r>
            <a:r>
              <a:rPr sz="600" b="1" spc="-1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И</a:t>
            </a:r>
            <a:endParaRPr sz="600">
              <a:latin typeface="Carlito"/>
              <a:cs typeface="Carlito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9478644" y="548995"/>
            <a:ext cx="271525" cy="3637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762000" y="2209800"/>
            <a:ext cx="2822567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>
              <a:lnSpc>
                <a:spcPct val="100000"/>
              </a:lnSpc>
              <a:spcBef>
                <a:spcPts val="100"/>
              </a:spcBef>
            </a:pPr>
            <a:r>
              <a:rPr lang="ru-RU" sz="4400" b="1" dirty="0">
                <a:solidFill>
                  <a:srgbClr val="FF3E3E"/>
                </a:solidFill>
                <a:latin typeface="Carlito"/>
                <a:cs typeface="Carlito"/>
              </a:rPr>
              <a:t>6 344</a:t>
            </a:r>
            <a:endParaRPr sz="4400" dirty="0">
              <a:latin typeface="Carlito"/>
              <a:cs typeface="Carlito"/>
            </a:endParaRPr>
          </a:p>
        </p:txBody>
      </p:sp>
      <p:sp>
        <p:nvSpPr>
          <p:cNvPr id="20" name="object 8">
            <a:extLst>
              <a:ext uri="{FF2B5EF4-FFF2-40B4-BE49-F238E27FC236}">
                <a16:creationId xmlns:a16="http://schemas.microsoft.com/office/drawing/2014/main" xmlns="" id="{7F307B21-62F7-4B87-952A-06B901407966}"/>
              </a:ext>
            </a:extLst>
          </p:cNvPr>
          <p:cNvSpPr txBox="1"/>
          <p:nvPr/>
        </p:nvSpPr>
        <p:spPr>
          <a:xfrm>
            <a:off x="211937" y="454532"/>
            <a:ext cx="4360063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ru-RU" sz="2000" b="1" dirty="0">
                <a:solidFill>
                  <a:srgbClr val="FF3E3E"/>
                </a:solidFill>
                <a:latin typeface="Carlito"/>
                <a:cs typeface="Carlito"/>
              </a:rPr>
              <a:t>ЕЖЕМЕСЯЧНАЯ ДЕНЕЖНАЯ ВЫПЛАТА НА РЕБЕНКА ОТ 3 ДО 7 ЛЕТ</a:t>
            </a:r>
            <a:endParaRPr sz="2000" dirty="0">
              <a:latin typeface="Carlito"/>
              <a:cs typeface="Carlito"/>
            </a:endParaRPr>
          </a:p>
        </p:txBody>
      </p:sp>
      <p:sp>
        <p:nvSpPr>
          <p:cNvPr id="22" name="object 8">
            <a:extLst>
              <a:ext uri="{FF2B5EF4-FFF2-40B4-BE49-F238E27FC236}">
                <a16:creationId xmlns:a16="http://schemas.microsoft.com/office/drawing/2014/main" xmlns="" id="{F409C33D-35F3-45C0-8E4E-11788664AAD1}"/>
              </a:ext>
            </a:extLst>
          </p:cNvPr>
          <p:cNvSpPr txBox="1"/>
          <p:nvPr/>
        </p:nvSpPr>
        <p:spPr>
          <a:xfrm>
            <a:off x="2128119" y="2437885"/>
            <a:ext cx="2672481" cy="3815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400" b="1" spc="-10" dirty="0">
                <a:solidFill>
                  <a:srgbClr val="001F5F"/>
                </a:solidFill>
                <a:latin typeface="Carlito"/>
                <a:cs typeface="Carlito"/>
              </a:rPr>
              <a:t>руб.</a:t>
            </a:r>
            <a:endParaRPr sz="2400" dirty="0">
              <a:latin typeface="Carlito"/>
              <a:cs typeface="Carlito"/>
            </a:endParaRPr>
          </a:p>
        </p:txBody>
      </p:sp>
      <p:sp>
        <p:nvSpPr>
          <p:cNvPr id="33" name="object 8">
            <a:extLst>
              <a:ext uri="{FF2B5EF4-FFF2-40B4-BE49-F238E27FC236}">
                <a16:creationId xmlns:a16="http://schemas.microsoft.com/office/drawing/2014/main" xmlns="" id="{1D425957-1225-4AD5-A955-092BD37DF03D}"/>
              </a:ext>
            </a:extLst>
          </p:cNvPr>
          <p:cNvSpPr txBox="1"/>
          <p:nvPr/>
        </p:nvSpPr>
        <p:spPr>
          <a:xfrm>
            <a:off x="762000" y="2819400"/>
            <a:ext cx="10439400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000" b="1" spc="-10" dirty="0">
                <a:solidFill>
                  <a:srgbClr val="001F5F"/>
                </a:solidFill>
                <a:latin typeface="Carlito"/>
                <a:cs typeface="Carlito"/>
              </a:rPr>
              <a:t>С 1 ЯНВАРЯ 2020 ГОДА СЕМЬЯМ, ИМЕЮЩИМ ДЕТЕЙ ОТ </a:t>
            </a:r>
            <a:r>
              <a:rPr lang="ru-RU" sz="2800" b="1" spc="-10" dirty="0">
                <a:solidFill>
                  <a:srgbClr val="FF3E3E"/>
                </a:solidFill>
                <a:latin typeface="Carlito"/>
                <a:cs typeface="Carlito"/>
              </a:rPr>
              <a:t>3</a:t>
            </a:r>
            <a:r>
              <a:rPr lang="ru-RU" sz="2000" b="1" spc="-10" dirty="0">
                <a:solidFill>
                  <a:srgbClr val="001F5F"/>
                </a:solidFill>
                <a:latin typeface="Carlito"/>
                <a:cs typeface="Carlito"/>
              </a:rPr>
              <a:t> ДО </a:t>
            </a:r>
            <a:r>
              <a:rPr lang="ru-RU" sz="2800" b="1" spc="-10" dirty="0">
                <a:solidFill>
                  <a:srgbClr val="FF3E3E"/>
                </a:solidFill>
                <a:latin typeface="Carlito"/>
                <a:cs typeface="Carlito"/>
              </a:rPr>
              <a:t>7</a:t>
            </a:r>
            <a:r>
              <a:rPr lang="ru-RU" sz="2000" b="1" spc="-10" dirty="0">
                <a:solidFill>
                  <a:srgbClr val="001F5F"/>
                </a:solidFill>
                <a:latin typeface="Carlito"/>
                <a:cs typeface="Carlito"/>
              </a:rPr>
              <a:t> ЛЕТ С ДОХОДОМ НИЖЕ </a:t>
            </a:r>
            <a:r>
              <a:rPr lang="ru-RU" sz="2800" b="1" spc="-10" dirty="0">
                <a:solidFill>
                  <a:srgbClr val="FF3E3E"/>
                </a:solidFill>
                <a:latin typeface="Carlito"/>
                <a:cs typeface="Carlito"/>
              </a:rPr>
              <a:t>1 ПМ</a:t>
            </a:r>
            <a:endParaRPr sz="2000" dirty="0">
              <a:solidFill>
                <a:srgbClr val="FF3E3E"/>
              </a:solidFill>
              <a:latin typeface="Carlito"/>
              <a:cs typeface="Carlito"/>
            </a:endParaRPr>
          </a:p>
        </p:txBody>
      </p:sp>
      <p:sp>
        <p:nvSpPr>
          <p:cNvPr id="34" name="object 10">
            <a:extLst>
              <a:ext uri="{FF2B5EF4-FFF2-40B4-BE49-F238E27FC236}">
                <a16:creationId xmlns:a16="http://schemas.microsoft.com/office/drawing/2014/main" xmlns="" id="{A62A5826-8384-44E4-8A3F-525F0BA2D8AE}"/>
              </a:ext>
            </a:extLst>
          </p:cNvPr>
          <p:cNvSpPr/>
          <p:nvPr/>
        </p:nvSpPr>
        <p:spPr>
          <a:xfrm rot="5400000">
            <a:off x="5996941" y="-1805941"/>
            <a:ext cx="45719" cy="10515601"/>
          </a:xfrm>
          <a:custGeom>
            <a:avLst/>
            <a:gdLst/>
            <a:ahLst/>
            <a:cxnLst/>
            <a:rect l="l" t="t" r="r" b="b"/>
            <a:pathLst>
              <a:path h="3880485">
                <a:moveTo>
                  <a:pt x="0" y="0"/>
                </a:moveTo>
                <a:lnTo>
                  <a:pt x="0" y="3880358"/>
                </a:lnTo>
              </a:path>
            </a:pathLst>
          </a:custGeom>
          <a:ln w="19050">
            <a:solidFill>
              <a:srgbClr val="001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8">
            <a:extLst>
              <a:ext uri="{FF2B5EF4-FFF2-40B4-BE49-F238E27FC236}">
                <a16:creationId xmlns:a16="http://schemas.microsoft.com/office/drawing/2014/main" xmlns="" id="{3EA6E4D6-7A5C-4DD2-85EB-891EF1A54AA0}"/>
              </a:ext>
            </a:extLst>
          </p:cNvPr>
          <p:cNvSpPr txBox="1"/>
          <p:nvPr/>
        </p:nvSpPr>
        <p:spPr>
          <a:xfrm>
            <a:off x="762000" y="3589461"/>
            <a:ext cx="10439400" cy="3199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000" b="1" spc="-10" dirty="0">
                <a:solidFill>
                  <a:srgbClr val="001F5F"/>
                </a:solidFill>
                <a:latin typeface="Carlito"/>
                <a:cs typeface="Carlito"/>
              </a:rPr>
              <a:t>НАЗНАЧЕНИЕ ВЫПЛАТЫ ЧЕРЕЗ  ЕПГУ, МФЦ, ПОЧТУ, ТСП (С 01.06.2020 г.)</a:t>
            </a:r>
            <a:endParaRPr sz="2000" dirty="0">
              <a:solidFill>
                <a:srgbClr val="FF3E3E"/>
              </a:solidFill>
              <a:latin typeface="Carlito"/>
              <a:cs typeface="Carlito"/>
            </a:endParaRPr>
          </a:p>
        </p:txBody>
      </p:sp>
      <p:sp>
        <p:nvSpPr>
          <p:cNvPr id="36" name="object 10">
            <a:extLst>
              <a:ext uri="{FF2B5EF4-FFF2-40B4-BE49-F238E27FC236}">
                <a16:creationId xmlns:a16="http://schemas.microsoft.com/office/drawing/2014/main" xmlns="" id="{D0801F80-81D2-41B5-8C97-8D1EF625AE28}"/>
              </a:ext>
            </a:extLst>
          </p:cNvPr>
          <p:cNvSpPr/>
          <p:nvPr/>
        </p:nvSpPr>
        <p:spPr>
          <a:xfrm rot="5400000">
            <a:off x="5996941" y="-711291"/>
            <a:ext cx="45719" cy="10515601"/>
          </a:xfrm>
          <a:custGeom>
            <a:avLst/>
            <a:gdLst/>
            <a:ahLst/>
            <a:cxnLst/>
            <a:rect l="l" t="t" r="r" b="b"/>
            <a:pathLst>
              <a:path h="3880485">
                <a:moveTo>
                  <a:pt x="0" y="0"/>
                </a:moveTo>
                <a:lnTo>
                  <a:pt x="0" y="3880358"/>
                </a:lnTo>
              </a:path>
            </a:pathLst>
          </a:custGeom>
          <a:ln w="19050">
            <a:solidFill>
              <a:srgbClr val="001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8">
            <a:extLst>
              <a:ext uri="{FF2B5EF4-FFF2-40B4-BE49-F238E27FC236}">
                <a16:creationId xmlns:a16="http://schemas.microsoft.com/office/drawing/2014/main" xmlns="" id="{5D4E9456-D21F-42B4-86EB-A66CC787BF53}"/>
              </a:ext>
            </a:extLst>
          </p:cNvPr>
          <p:cNvSpPr txBox="1"/>
          <p:nvPr/>
        </p:nvSpPr>
        <p:spPr>
          <a:xfrm>
            <a:off x="762000" y="4676929"/>
            <a:ext cx="10439400" cy="3199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000" b="1" spc="-10" dirty="0">
                <a:solidFill>
                  <a:srgbClr val="001F5F"/>
                </a:solidFill>
                <a:latin typeface="Carlito"/>
                <a:cs typeface="Carlito"/>
              </a:rPr>
              <a:t>ОРИЕНТИРОВОЧНАЯ ЧИСЛЕННОСТЬ ПОЛУЧАТЕЛЕЙ БОЛЕЕ </a:t>
            </a:r>
            <a:endParaRPr sz="2000" dirty="0">
              <a:solidFill>
                <a:srgbClr val="FF3E3E"/>
              </a:solidFill>
              <a:latin typeface="Carlito"/>
              <a:cs typeface="Carlito"/>
            </a:endParaRPr>
          </a:p>
        </p:txBody>
      </p:sp>
      <p:sp>
        <p:nvSpPr>
          <p:cNvPr id="39" name="object 8">
            <a:extLst>
              <a:ext uri="{FF2B5EF4-FFF2-40B4-BE49-F238E27FC236}">
                <a16:creationId xmlns:a16="http://schemas.microsoft.com/office/drawing/2014/main" xmlns="" id="{15B53A32-AB60-4DF9-BBE6-B4F4DDE781F6}"/>
              </a:ext>
            </a:extLst>
          </p:cNvPr>
          <p:cNvSpPr txBox="1"/>
          <p:nvPr/>
        </p:nvSpPr>
        <p:spPr>
          <a:xfrm>
            <a:off x="7197436" y="4586130"/>
            <a:ext cx="1336964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800" b="1" spc="-10" dirty="0">
                <a:solidFill>
                  <a:srgbClr val="FF3E3E"/>
                </a:solidFill>
                <a:latin typeface="Carlito"/>
                <a:cs typeface="Carlito"/>
              </a:rPr>
              <a:t>36</a:t>
            </a:r>
            <a:endParaRPr sz="2000" dirty="0">
              <a:solidFill>
                <a:srgbClr val="FF3E3E"/>
              </a:solidFill>
              <a:latin typeface="Carlito"/>
              <a:cs typeface="Carlito"/>
            </a:endParaRPr>
          </a:p>
        </p:txBody>
      </p:sp>
      <p:sp>
        <p:nvSpPr>
          <p:cNvPr id="40" name="object 8">
            <a:extLst>
              <a:ext uri="{FF2B5EF4-FFF2-40B4-BE49-F238E27FC236}">
                <a16:creationId xmlns:a16="http://schemas.microsoft.com/office/drawing/2014/main" xmlns="" id="{93B49B1A-26E5-4244-BA1D-37823DA545B3}"/>
              </a:ext>
            </a:extLst>
          </p:cNvPr>
          <p:cNvSpPr txBox="1"/>
          <p:nvPr/>
        </p:nvSpPr>
        <p:spPr>
          <a:xfrm>
            <a:off x="7620000" y="4660410"/>
            <a:ext cx="1905000" cy="3199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000" b="1" spc="-10" dirty="0">
                <a:solidFill>
                  <a:srgbClr val="001F5F"/>
                </a:solidFill>
                <a:latin typeface="Carlito"/>
                <a:cs typeface="Carlito"/>
              </a:rPr>
              <a:t>ТЫС. ЧЕЛОВЕК</a:t>
            </a:r>
            <a:endParaRPr sz="2000" dirty="0">
              <a:solidFill>
                <a:srgbClr val="FF3E3E"/>
              </a:solidFill>
              <a:latin typeface="Carlito"/>
              <a:cs typeface="Carlito"/>
            </a:endParaRPr>
          </a:p>
        </p:txBody>
      </p:sp>
      <p:sp>
        <p:nvSpPr>
          <p:cNvPr id="43" name="object 12">
            <a:extLst>
              <a:ext uri="{FF2B5EF4-FFF2-40B4-BE49-F238E27FC236}">
                <a16:creationId xmlns:a16="http://schemas.microsoft.com/office/drawing/2014/main" xmlns="" id="{9B7BA1D5-F6C2-4541-A864-F243D7F1EF22}"/>
              </a:ext>
            </a:extLst>
          </p:cNvPr>
          <p:cNvSpPr txBox="1"/>
          <p:nvPr/>
        </p:nvSpPr>
        <p:spPr>
          <a:xfrm>
            <a:off x="2781300" y="2271355"/>
            <a:ext cx="2822567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>
              <a:lnSpc>
                <a:spcPct val="100000"/>
              </a:lnSpc>
              <a:spcBef>
                <a:spcPts val="100"/>
              </a:spcBef>
            </a:pPr>
            <a:r>
              <a:rPr lang="ru-RU" sz="3600" b="1" dirty="0">
                <a:solidFill>
                  <a:srgbClr val="002060"/>
                </a:solidFill>
                <a:latin typeface="Carlito"/>
                <a:cs typeface="Carlito"/>
              </a:rPr>
              <a:t>(50% ПМ)</a:t>
            </a:r>
            <a:endParaRPr sz="3600" dirty="0">
              <a:solidFill>
                <a:srgbClr val="002060"/>
              </a:solidFill>
              <a:latin typeface="Carlito"/>
              <a:cs typeface="Carlito"/>
            </a:endParaRPr>
          </a:p>
        </p:txBody>
      </p:sp>
      <p:sp>
        <p:nvSpPr>
          <p:cNvPr id="44" name="object 8">
            <a:extLst>
              <a:ext uri="{FF2B5EF4-FFF2-40B4-BE49-F238E27FC236}">
                <a16:creationId xmlns:a16="http://schemas.microsoft.com/office/drawing/2014/main" xmlns="" id="{A5BDDEB1-0C01-4C26-9E40-E3A3A1F308C3}"/>
              </a:ext>
            </a:extLst>
          </p:cNvPr>
          <p:cNvSpPr txBox="1"/>
          <p:nvPr/>
        </p:nvSpPr>
        <p:spPr>
          <a:xfrm>
            <a:off x="762000" y="4066088"/>
            <a:ext cx="10439400" cy="3199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000" b="1" spc="-10" dirty="0">
                <a:solidFill>
                  <a:srgbClr val="001F5F"/>
                </a:solidFill>
                <a:latin typeface="Carlito"/>
                <a:cs typeface="Carlito"/>
              </a:rPr>
              <a:t>НЕ НУЖНО ПОДТВЕРЖДАТЬ ДОХОДЫ ГРАЖДАН, ПРИЗНАННЫХ БЕЗРАБОТНЫМИ</a:t>
            </a:r>
            <a:endParaRPr sz="2000" dirty="0">
              <a:solidFill>
                <a:srgbClr val="FF3E3E"/>
              </a:solidFill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1734160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/>
          <p:cNvGrpSpPr/>
          <p:nvPr/>
        </p:nvGrpSpPr>
        <p:grpSpPr>
          <a:xfrm>
            <a:off x="9227693" y="471157"/>
            <a:ext cx="2964815" cy="520065"/>
            <a:chOff x="9227693" y="471157"/>
            <a:chExt cx="2964815" cy="520065"/>
          </a:xfrm>
        </p:grpSpPr>
        <p:sp>
          <p:nvSpPr>
            <p:cNvPr id="4" name="object 4"/>
            <p:cNvSpPr/>
            <p:nvPr/>
          </p:nvSpPr>
          <p:spPr>
            <a:xfrm>
              <a:off x="9342882" y="540994"/>
              <a:ext cx="271525" cy="36375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9227693" y="471157"/>
              <a:ext cx="2964815" cy="520065"/>
            </a:xfrm>
            <a:custGeom>
              <a:avLst/>
              <a:gdLst/>
              <a:ahLst/>
              <a:cxnLst/>
              <a:rect l="l" t="t" r="r" b="b"/>
              <a:pathLst>
                <a:path w="2964815" h="520065">
                  <a:moveTo>
                    <a:pt x="2964306" y="0"/>
                  </a:moveTo>
                  <a:lnTo>
                    <a:pt x="0" y="0"/>
                  </a:lnTo>
                  <a:lnTo>
                    <a:pt x="0" y="519442"/>
                  </a:lnTo>
                  <a:lnTo>
                    <a:pt x="2964306" y="519442"/>
                  </a:lnTo>
                  <a:lnTo>
                    <a:pt x="2964306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9911588" y="622553"/>
            <a:ext cx="1910080" cy="2298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1700"/>
              </a:lnSpc>
              <a:spcBef>
                <a:spcPts val="100"/>
              </a:spcBef>
            </a:pP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М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И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Н</a:t>
            </a:r>
            <a:r>
              <a:rPr sz="600" b="1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И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С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Т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Е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Р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С</a:t>
            </a:r>
            <a:r>
              <a:rPr sz="600" b="1" spc="-4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Т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В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1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С</a:t>
            </a:r>
            <a:r>
              <a:rPr sz="600" b="1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Ц</a:t>
            </a:r>
            <a:r>
              <a:rPr sz="600" b="1" spc="-1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И</a:t>
            </a:r>
            <a:r>
              <a:rPr sz="600" b="1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А</a:t>
            </a:r>
            <a:r>
              <a:rPr sz="600" b="1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Л</a:t>
            </a:r>
            <a:r>
              <a:rPr sz="600" b="1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Ь</a:t>
            </a:r>
            <a:r>
              <a:rPr sz="600" b="1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Н</a:t>
            </a:r>
            <a:r>
              <a:rPr sz="600" b="1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-1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Г</a:t>
            </a:r>
            <a:r>
              <a:rPr sz="600" b="1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9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Р</a:t>
            </a:r>
            <a:r>
              <a:rPr sz="600" b="1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А</a:t>
            </a:r>
            <a:r>
              <a:rPr sz="600" b="1" spc="-4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З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В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И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Т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И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Я  М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С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К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В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С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К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Й</a:t>
            </a:r>
            <a:r>
              <a:rPr sz="600" b="1" spc="7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Б</a:t>
            </a:r>
            <a:r>
              <a:rPr sz="600" b="1" spc="-1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Л</a:t>
            </a:r>
            <a:r>
              <a:rPr sz="600" b="1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А</a:t>
            </a:r>
            <a:r>
              <a:rPr sz="600" b="1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С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Т</a:t>
            </a:r>
            <a:r>
              <a:rPr sz="600" b="1" spc="-1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И</a:t>
            </a:r>
            <a:endParaRPr sz="600">
              <a:latin typeface="Carlito"/>
              <a:cs typeface="Carlito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9478644" y="548995"/>
            <a:ext cx="271525" cy="3637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8">
            <a:extLst>
              <a:ext uri="{FF2B5EF4-FFF2-40B4-BE49-F238E27FC236}">
                <a16:creationId xmlns:a16="http://schemas.microsoft.com/office/drawing/2014/main" xmlns="" id="{F645D51C-0463-4C7A-92FA-5F092B44146A}"/>
              </a:ext>
            </a:extLst>
          </p:cNvPr>
          <p:cNvSpPr txBox="1"/>
          <p:nvPr/>
        </p:nvSpPr>
        <p:spPr>
          <a:xfrm>
            <a:off x="211937" y="454532"/>
            <a:ext cx="4360063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ru-RU" sz="2000" b="1" dirty="0">
                <a:solidFill>
                  <a:srgbClr val="FF3E3E"/>
                </a:solidFill>
                <a:latin typeface="Carlito"/>
                <a:cs typeface="Carlito"/>
              </a:rPr>
              <a:t>ЕЖЕМЕСЯЧНАЯ ДЕНЕЖНАЯ ВЫПЛАТА НА РЕБЕНКА ОТ 3 ДО 7 ЛЕТ</a:t>
            </a:r>
            <a:endParaRPr sz="2000" dirty="0">
              <a:latin typeface="Carlito"/>
              <a:cs typeface="Carlito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A06D40FB-BE67-45FA-8D80-8365B5BAABBC}"/>
              </a:ext>
            </a:extLst>
          </p:cNvPr>
          <p:cNvSpPr txBox="1"/>
          <p:nvPr/>
        </p:nvSpPr>
        <p:spPr>
          <a:xfrm>
            <a:off x="1828800" y="2387514"/>
            <a:ext cx="2016224" cy="1384995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ru-RU" sz="1400" dirty="0"/>
          </a:p>
          <a:p>
            <a:pPr algn="ctr"/>
            <a:endParaRPr lang="ru-RU" sz="1400" dirty="0"/>
          </a:p>
          <a:p>
            <a:pPr algn="ctr"/>
            <a:r>
              <a:rPr lang="ru-RU" sz="1400" b="1" dirty="0">
                <a:solidFill>
                  <a:schemeClr val="tx2"/>
                </a:solidFill>
              </a:rPr>
              <a:t>ЕДИНЫЙ ПОРТАЛ ГОСУСЛУГ</a:t>
            </a:r>
          </a:p>
          <a:p>
            <a:pPr algn="ctr"/>
            <a:endParaRPr lang="ru-RU" sz="1400" dirty="0"/>
          </a:p>
          <a:p>
            <a:pPr algn="ctr"/>
            <a:endParaRPr lang="ru-RU" sz="1400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F8DEF067-4DC7-4BD0-B824-F8C2F7691B8E}"/>
              </a:ext>
            </a:extLst>
          </p:cNvPr>
          <p:cNvSpPr txBox="1"/>
          <p:nvPr/>
        </p:nvSpPr>
        <p:spPr>
          <a:xfrm>
            <a:off x="1828800" y="1524000"/>
            <a:ext cx="7920880" cy="36933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ЗАЯВЛЕНИЕ О ПРЕДОСТАВЛЕНИИ ВЫПЛАТЫ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D0DDEBF7-EC6D-446E-9865-F14FE98F94ED}"/>
              </a:ext>
            </a:extLst>
          </p:cNvPr>
          <p:cNvSpPr txBox="1"/>
          <p:nvPr/>
        </p:nvSpPr>
        <p:spPr>
          <a:xfrm>
            <a:off x="4637112" y="2403223"/>
            <a:ext cx="1584176" cy="73866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ru-RU" sz="1400" b="1" dirty="0">
              <a:solidFill>
                <a:schemeClr val="tx2"/>
              </a:solidFill>
            </a:endParaRPr>
          </a:p>
          <a:p>
            <a:pPr algn="ctr"/>
            <a:r>
              <a:rPr lang="ru-RU" sz="1400" b="1" dirty="0">
                <a:solidFill>
                  <a:schemeClr val="tx2"/>
                </a:solidFill>
              </a:rPr>
              <a:t>МФЦ</a:t>
            </a:r>
          </a:p>
          <a:p>
            <a:pPr algn="ctr"/>
            <a:endParaRPr lang="ru-RU" sz="1400" dirty="0">
              <a:solidFill>
                <a:schemeClr val="tx2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5E20E83E-3EED-464D-A4D8-DB6D30D21AEF}"/>
              </a:ext>
            </a:extLst>
          </p:cNvPr>
          <p:cNvSpPr txBox="1"/>
          <p:nvPr/>
        </p:nvSpPr>
        <p:spPr>
          <a:xfrm>
            <a:off x="4781128" y="3755667"/>
            <a:ext cx="4966245" cy="116955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chemeClr val="tx2"/>
                </a:solidFill>
              </a:rPr>
              <a:t>РАССМОТРЕНИЕ  ДОКУМЕНТОВ </a:t>
            </a:r>
          </a:p>
          <a:p>
            <a:pPr algn="ctr"/>
            <a:r>
              <a:rPr lang="ru-RU" sz="1400" b="1" dirty="0">
                <a:solidFill>
                  <a:schemeClr val="tx2"/>
                </a:solidFill>
              </a:rPr>
              <a:t>10 ДНЕЙ </a:t>
            </a:r>
          </a:p>
          <a:p>
            <a:pPr algn="ctr"/>
            <a:r>
              <a:rPr lang="ru-RU" sz="1400" dirty="0">
                <a:solidFill>
                  <a:schemeClr val="tx2"/>
                </a:solidFill>
              </a:rPr>
              <a:t>(с учетом межведомственных запросов)</a:t>
            </a:r>
          </a:p>
          <a:p>
            <a:pPr algn="ctr"/>
            <a:r>
              <a:rPr lang="ru-RU" sz="1400" b="1" dirty="0">
                <a:solidFill>
                  <a:schemeClr val="tx2"/>
                </a:solidFill>
              </a:rPr>
              <a:t>+10 ДНЕЙ </a:t>
            </a:r>
          </a:p>
          <a:p>
            <a:pPr algn="ctr"/>
            <a:r>
              <a:rPr lang="ru-RU" sz="1400" dirty="0">
                <a:solidFill>
                  <a:schemeClr val="tx2"/>
                </a:solidFill>
              </a:rPr>
              <a:t>(при не поступлении запрашиваемых сведений) 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84584009-7F03-46AD-A7B0-BF3CD5D4CE51}"/>
              </a:ext>
            </a:extLst>
          </p:cNvPr>
          <p:cNvSpPr txBox="1"/>
          <p:nvPr/>
        </p:nvSpPr>
        <p:spPr>
          <a:xfrm>
            <a:off x="4781128" y="5484440"/>
            <a:ext cx="2304256" cy="830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ru-RU" sz="1600" b="1" dirty="0">
              <a:solidFill>
                <a:schemeClr val="tx2"/>
              </a:solidFill>
            </a:endParaRPr>
          </a:p>
          <a:p>
            <a:pPr algn="ctr"/>
            <a:r>
              <a:rPr lang="ru-RU" sz="1600" b="1" dirty="0">
                <a:solidFill>
                  <a:schemeClr val="tx2"/>
                </a:solidFill>
              </a:rPr>
              <a:t>ПЕРЕЧИСЛЕНИЕ ВЫПЛАТЫ </a:t>
            </a:r>
          </a:p>
        </p:txBody>
      </p:sp>
      <p:cxnSp>
        <p:nvCxnSpPr>
          <p:cNvPr id="36" name="Прямая со стрелкой 35">
            <a:extLst>
              <a:ext uri="{FF2B5EF4-FFF2-40B4-BE49-F238E27FC236}">
                <a16:creationId xmlns:a16="http://schemas.microsoft.com/office/drawing/2014/main" xmlns="" id="{55731D87-D119-436C-BFAF-4DE0D1E5E92E}"/>
              </a:ext>
            </a:extLst>
          </p:cNvPr>
          <p:cNvCxnSpPr>
            <a:stCxn id="34" idx="2"/>
            <a:endCxn id="35" idx="0"/>
          </p:cNvCxnSpPr>
          <p:nvPr/>
        </p:nvCxnSpPr>
        <p:spPr>
          <a:xfrm flipH="1">
            <a:off x="5933256" y="4925218"/>
            <a:ext cx="1330995" cy="559222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E576D24B-8F61-4654-9BCC-47C81EBA8F43}"/>
              </a:ext>
            </a:extLst>
          </p:cNvPr>
          <p:cNvSpPr txBox="1"/>
          <p:nvPr/>
        </p:nvSpPr>
        <p:spPr>
          <a:xfrm>
            <a:off x="7303715" y="2495235"/>
            <a:ext cx="2445965" cy="95410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ru-RU" sz="1400" b="1" dirty="0">
              <a:solidFill>
                <a:schemeClr val="tx2"/>
              </a:solidFill>
            </a:endParaRPr>
          </a:p>
          <a:p>
            <a:pPr algn="ctr"/>
            <a:r>
              <a:rPr lang="ru-RU" sz="1400" b="1" dirty="0">
                <a:solidFill>
                  <a:schemeClr val="tx2"/>
                </a:solidFill>
              </a:rPr>
              <a:t>ОРГАНЫ СОЦИАЛЬНОЙ ЗАЩИТЫ</a:t>
            </a:r>
          </a:p>
          <a:p>
            <a:pPr algn="ctr"/>
            <a:endParaRPr lang="ru-RU" sz="1400" dirty="0">
              <a:solidFill>
                <a:schemeClr val="tx2"/>
              </a:solidFill>
            </a:endParaRPr>
          </a:p>
        </p:txBody>
      </p:sp>
      <p:cxnSp>
        <p:nvCxnSpPr>
          <p:cNvPr id="38" name="Прямая со стрелкой 37">
            <a:extLst>
              <a:ext uri="{FF2B5EF4-FFF2-40B4-BE49-F238E27FC236}">
                <a16:creationId xmlns:a16="http://schemas.microsoft.com/office/drawing/2014/main" xmlns="" id="{9D55FE75-BAC8-4BC2-9E54-1E4E8EBF62A0}"/>
              </a:ext>
            </a:extLst>
          </p:cNvPr>
          <p:cNvCxnSpPr/>
          <p:nvPr/>
        </p:nvCxnSpPr>
        <p:spPr>
          <a:xfrm>
            <a:off x="3845024" y="3449342"/>
            <a:ext cx="3456383" cy="0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>
            <a:extLst>
              <a:ext uri="{FF2B5EF4-FFF2-40B4-BE49-F238E27FC236}">
                <a16:creationId xmlns:a16="http://schemas.microsoft.com/office/drawing/2014/main" xmlns="" id="{B86B34FF-2C6D-4E6E-968A-E298F6803F0C}"/>
              </a:ext>
            </a:extLst>
          </p:cNvPr>
          <p:cNvCxnSpPr>
            <a:stCxn id="33" idx="3"/>
          </p:cNvCxnSpPr>
          <p:nvPr/>
        </p:nvCxnSpPr>
        <p:spPr>
          <a:xfrm>
            <a:off x="6221288" y="2772555"/>
            <a:ext cx="1080119" cy="0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>
            <a:extLst>
              <a:ext uri="{FF2B5EF4-FFF2-40B4-BE49-F238E27FC236}">
                <a16:creationId xmlns:a16="http://schemas.microsoft.com/office/drawing/2014/main" xmlns="" id="{70F9562D-E9D7-4596-BF76-58FA34105DDC}"/>
              </a:ext>
            </a:extLst>
          </p:cNvPr>
          <p:cNvCxnSpPr>
            <a:stCxn id="32" idx="2"/>
          </p:cNvCxnSpPr>
          <p:nvPr/>
        </p:nvCxnSpPr>
        <p:spPr>
          <a:xfrm flipH="1">
            <a:off x="3701008" y="1893332"/>
            <a:ext cx="2088232" cy="494182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>
            <a:extLst>
              <a:ext uri="{FF2B5EF4-FFF2-40B4-BE49-F238E27FC236}">
                <a16:creationId xmlns:a16="http://schemas.microsoft.com/office/drawing/2014/main" xmlns="" id="{4C8C893C-8391-4F2C-86E7-9388BE2F1C85}"/>
              </a:ext>
            </a:extLst>
          </p:cNvPr>
          <p:cNvCxnSpPr>
            <a:stCxn id="32" idx="2"/>
          </p:cNvCxnSpPr>
          <p:nvPr/>
        </p:nvCxnSpPr>
        <p:spPr>
          <a:xfrm>
            <a:off x="5789240" y="1893332"/>
            <a:ext cx="2520280" cy="601903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>
            <a:extLst>
              <a:ext uri="{FF2B5EF4-FFF2-40B4-BE49-F238E27FC236}">
                <a16:creationId xmlns:a16="http://schemas.microsoft.com/office/drawing/2014/main" xmlns="" id="{7EB358B6-51E8-4A0A-B74F-EDA5C2BBC0E5}"/>
              </a:ext>
            </a:extLst>
          </p:cNvPr>
          <p:cNvCxnSpPr>
            <a:stCxn id="32" idx="2"/>
          </p:cNvCxnSpPr>
          <p:nvPr/>
        </p:nvCxnSpPr>
        <p:spPr>
          <a:xfrm>
            <a:off x="5789240" y="1893332"/>
            <a:ext cx="0" cy="494182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>
            <a:extLst>
              <a:ext uri="{FF2B5EF4-FFF2-40B4-BE49-F238E27FC236}">
                <a16:creationId xmlns:a16="http://schemas.microsoft.com/office/drawing/2014/main" xmlns="" id="{AB993317-A67A-48E1-A246-92F236FA4927}"/>
              </a:ext>
            </a:extLst>
          </p:cNvPr>
          <p:cNvCxnSpPr>
            <a:stCxn id="37" idx="2"/>
          </p:cNvCxnSpPr>
          <p:nvPr/>
        </p:nvCxnSpPr>
        <p:spPr>
          <a:xfrm flipH="1">
            <a:off x="8526697" y="3449342"/>
            <a:ext cx="1" cy="306325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A64C1218-7ACE-443A-8336-A8684F138557}"/>
              </a:ext>
            </a:extLst>
          </p:cNvPr>
          <p:cNvSpPr txBox="1"/>
          <p:nvPr/>
        </p:nvSpPr>
        <p:spPr>
          <a:xfrm>
            <a:off x="7462936" y="5484440"/>
            <a:ext cx="2304256" cy="830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tx2"/>
                </a:solidFill>
              </a:rPr>
              <a:t>УВЕДОМЛЕНИЕ ОБ ОТКАЗЕ </a:t>
            </a:r>
          </a:p>
          <a:p>
            <a:pPr algn="ctr"/>
            <a:r>
              <a:rPr lang="ru-RU" sz="1600" b="1" dirty="0">
                <a:solidFill>
                  <a:schemeClr val="tx2"/>
                </a:solidFill>
              </a:rPr>
              <a:t>1 ДЕНЬ</a:t>
            </a:r>
          </a:p>
        </p:txBody>
      </p:sp>
      <p:cxnSp>
        <p:nvCxnSpPr>
          <p:cNvPr id="45" name="Прямая со стрелкой 44">
            <a:extLst>
              <a:ext uri="{FF2B5EF4-FFF2-40B4-BE49-F238E27FC236}">
                <a16:creationId xmlns:a16="http://schemas.microsoft.com/office/drawing/2014/main" xmlns="" id="{E83A0388-36E8-4787-931A-C9F2457C4B38}"/>
              </a:ext>
            </a:extLst>
          </p:cNvPr>
          <p:cNvCxnSpPr>
            <a:stCxn id="34" idx="2"/>
            <a:endCxn id="44" idx="0"/>
          </p:cNvCxnSpPr>
          <p:nvPr/>
        </p:nvCxnSpPr>
        <p:spPr>
          <a:xfrm>
            <a:off x="7264251" y="4925218"/>
            <a:ext cx="1350813" cy="559222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8360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>
            <a:extLst>
              <a:ext uri="{FF2B5EF4-FFF2-40B4-BE49-F238E27FC236}">
                <a16:creationId xmlns:a16="http://schemas.microsoft.com/office/drawing/2014/main" xmlns="" id="{DFDCDB12-A102-4211-B26F-8A39EE6F4874}"/>
              </a:ext>
            </a:extLst>
          </p:cNvPr>
          <p:cNvSpPr/>
          <p:nvPr/>
        </p:nvSpPr>
        <p:spPr>
          <a:xfrm>
            <a:off x="304800" y="2166443"/>
            <a:ext cx="11516868" cy="2488842"/>
          </a:xfrm>
          <a:custGeom>
            <a:avLst/>
            <a:gdLst/>
            <a:ahLst/>
            <a:cxnLst/>
            <a:rect l="l" t="t" r="r" b="b"/>
            <a:pathLst>
              <a:path w="12192000" h="3881120">
                <a:moveTo>
                  <a:pt x="11907139" y="0"/>
                </a:moveTo>
                <a:lnTo>
                  <a:pt x="322935" y="0"/>
                </a:lnTo>
                <a:lnTo>
                  <a:pt x="274664" y="1773"/>
                </a:lnTo>
                <a:lnTo>
                  <a:pt x="227357" y="7012"/>
                </a:lnTo>
                <a:lnTo>
                  <a:pt x="181139" y="15590"/>
                </a:lnTo>
                <a:lnTo>
                  <a:pt x="136134" y="27383"/>
                </a:lnTo>
                <a:lnTo>
                  <a:pt x="92468" y="42265"/>
                </a:lnTo>
                <a:lnTo>
                  <a:pt x="50265" y="60111"/>
                </a:lnTo>
                <a:lnTo>
                  <a:pt x="9652" y="80797"/>
                </a:lnTo>
                <a:lnTo>
                  <a:pt x="0" y="86604"/>
                </a:lnTo>
                <a:lnTo>
                  <a:pt x="0" y="3794007"/>
                </a:lnTo>
                <a:lnTo>
                  <a:pt x="50265" y="3820500"/>
                </a:lnTo>
                <a:lnTo>
                  <a:pt x="92468" y="3838346"/>
                </a:lnTo>
                <a:lnTo>
                  <a:pt x="136134" y="3853228"/>
                </a:lnTo>
                <a:lnTo>
                  <a:pt x="181139" y="3865021"/>
                </a:lnTo>
                <a:lnTo>
                  <a:pt x="227357" y="3873599"/>
                </a:lnTo>
                <a:lnTo>
                  <a:pt x="274664" y="3878838"/>
                </a:lnTo>
                <a:lnTo>
                  <a:pt x="322935" y="3880612"/>
                </a:lnTo>
                <a:lnTo>
                  <a:pt x="11907139" y="3880612"/>
                </a:lnTo>
                <a:lnTo>
                  <a:pt x="11955414" y="3878838"/>
                </a:lnTo>
                <a:lnTo>
                  <a:pt x="12002726" y="3873599"/>
                </a:lnTo>
                <a:lnTo>
                  <a:pt x="12048948" y="3865021"/>
                </a:lnTo>
                <a:lnTo>
                  <a:pt x="12093956" y="3853228"/>
                </a:lnTo>
                <a:lnTo>
                  <a:pt x="12137625" y="3838346"/>
                </a:lnTo>
                <a:lnTo>
                  <a:pt x="12179829" y="3820500"/>
                </a:lnTo>
                <a:lnTo>
                  <a:pt x="12191999" y="3814301"/>
                </a:lnTo>
                <a:lnTo>
                  <a:pt x="12191999" y="66310"/>
                </a:lnTo>
                <a:lnTo>
                  <a:pt x="12137625" y="42265"/>
                </a:lnTo>
                <a:lnTo>
                  <a:pt x="12093956" y="27383"/>
                </a:lnTo>
                <a:lnTo>
                  <a:pt x="12048948" y="15590"/>
                </a:lnTo>
                <a:lnTo>
                  <a:pt x="12002726" y="7012"/>
                </a:lnTo>
                <a:lnTo>
                  <a:pt x="11955414" y="1773"/>
                </a:lnTo>
                <a:lnTo>
                  <a:pt x="11907139" y="0"/>
                </a:lnTo>
                <a:close/>
              </a:path>
            </a:pathLst>
          </a:custGeom>
          <a:solidFill>
            <a:srgbClr val="DEEBF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3" name="object 3"/>
          <p:cNvGrpSpPr/>
          <p:nvPr/>
        </p:nvGrpSpPr>
        <p:grpSpPr>
          <a:xfrm>
            <a:off x="9227693" y="471157"/>
            <a:ext cx="2964815" cy="520065"/>
            <a:chOff x="9227693" y="471157"/>
            <a:chExt cx="2964815" cy="520065"/>
          </a:xfrm>
        </p:grpSpPr>
        <p:sp>
          <p:nvSpPr>
            <p:cNvPr id="4" name="object 4"/>
            <p:cNvSpPr/>
            <p:nvPr/>
          </p:nvSpPr>
          <p:spPr>
            <a:xfrm>
              <a:off x="9342882" y="540994"/>
              <a:ext cx="271525" cy="36375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9227693" y="471157"/>
              <a:ext cx="2964815" cy="520065"/>
            </a:xfrm>
            <a:custGeom>
              <a:avLst/>
              <a:gdLst/>
              <a:ahLst/>
              <a:cxnLst/>
              <a:rect l="l" t="t" r="r" b="b"/>
              <a:pathLst>
                <a:path w="2964815" h="520065">
                  <a:moveTo>
                    <a:pt x="2964306" y="0"/>
                  </a:moveTo>
                  <a:lnTo>
                    <a:pt x="0" y="0"/>
                  </a:lnTo>
                  <a:lnTo>
                    <a:pt x="0" y="519442"/>
                  </a:lnTo>
                  <a:lnTo>
                    <a:pt x="2964306" y="519442"/>
                  </a:lnTo>
                  <a:lnTo>
                    <a:pt x="2964306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9911588" y="622553"/>
            <a:ext cx="1910080" cy="2298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1700"/>
              </a:lnSpc>
              <a:spcBef>
                <a:spcPts val="100"/>
              </a:spcBef>
            </a:pP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М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И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Н</a:t>
            </a:r>
            <a:r>
              <a:rPr sz="600" b="1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И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С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Т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Е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Р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С</a:t>
            </a:r>
            <a:r>
              <a:rPr sz="600" b="1" spc="-4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Т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В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1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С</a:t>
            </a:r>
            <a:r>
              <a:rPr sz="600" b="1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Ц</a:t>
            </a:r>
            <a:r>
              <a:rPr sz="600" b="1" spc="-1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И</a:t>
            </a:r>
            <a:r>
              <a:rPr sz="600" b="1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А</a:t>
            </a:r>
            <a:r>
              <a:rPr sz="600" b="1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Л</a:t>
            </a:r>
            <a:r>
              <a:rPr sz="600" b="1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Ь</a:t>
            </a:r>
            <a:r>
              <a:rPr sz="600" b="1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Н</a:t>
            </a:r>
            <a:r>
              <a:rPr sz="600" b="1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-1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Г</a:t>
            </a:r>
            <a:r>
              <a:rPr sz="600" b="1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9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Р</a:t>
            </a:r>
            <a:r>
              <a:rPr sz="600" b="1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А</a:t>
            </a:r>
            <a:r>
              <a:rPr sz="600" b="1" spc="-4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З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В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И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Т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И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Я  М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С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К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В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С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К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Й</a:t>
            </a:r>
            <a:r>
              <a:rPr sz="600" b="1" spc="7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Б</a:t>
            </a:r>
            <a:r>
              <a:rPr sz="600" b="1" spc="-1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Л</a:t>
            </a:r>
            <a:r>
              <a:rPr sz="600" b="1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А</a:t>
            </a:r>
            <a:r>
              <a:rPr sz="600" b="1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С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Т</a:t>
            </a:r>
            <a:r>
              <a:rPr sz="600" b="1" spc="-1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И</a:t>
            </a:r>
            <a:endParaRPr sz="600">
              <a:latin typeface="Carlito"/>
              <a:cs typeface="Carlito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9478644" y="548995"/>
            <a:ext cx="271525" cy="3637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8">
            <a:extLst>
              <a:ext uri="{FF2B5EF4-FFF2-40B4-BE49-F238E27FC236}">
                <a16:creationId xmlns:a16="http://schemas.microsoft.com/office/drawing/2014/main" xmlns="" id="{7F307B21-62F7-4B87-952A-06B901407966}"/>
              </a:ext>
            </a:extLst>
          </p:cNvPr>
          <p:cNvSpPr txBox="1"/>
          <p:nvPr/>
        </p:nvSpPr>
        <p:spPr>
          <a:xfrm>
            <a:off x="211937" y="454532"/>
            <a:ext cx="4360063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ru-RU" sz="2000" b="1" dirty="0">
                <a:solidFill>
                  <a:srgbClr val="FF3E3E"/>
                </a:solidFill>
                <a:latin typeface="Carlito"/>
                <a:cs typeface="Carlito"/>
              </a:rPr>
              <a:t>ЕЖЕМЕСЯЧНАЯ ВЫПЛАТА В РАЗМЕРЕ 5000 РУБЛЕЙ</a:t>
            </a:r>
            <a:endParaRPr sz="2000" dirty="0">
              <a:latin typeface="Carlito"/>
              <a:cs typeface="Carlito"/>
            </a:endParaRPr>
          </a:p>
        </p:txBody>
      </p:sp>
      <p:sp>
        <p:nvSpPr>
          <p:cNvPr id="35" name="object 8">
            <a:extLst>
              <a:ext uri="{FF2B5EF4-FFF2-40B4-BE49-F238E27FC236}">
                <a16:creationId xmlns:a16="http://schemas.microsoft.com/office/drawing/2014/main" xmlns="" id="{3EA6E4D6-7A5C-4DD2-85EB-891EF1A54AA0}"/>
              </a:ext>
            </a:extLst>
          </p:cNvPr>
          <p:cNvSpPr txBox="1"/>
          <p:nvPr/>
        </p:nvSpPr>
        <p:spPr>
          <a:xfrm>
            <a:off x="762000" y="2626106"/>
            <a:ext cx="10439400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Clr>
                <a:srgbClr val="FF3E3E"/>
              </a:buClr>
              <a:buFont typeface="Arial" panose="020B0604020202020204" pitchFamily="34" charset="0"/>
              <a:buChar char="•"/>
            </a:pPr>
            <a:r>
              <a:rPr lang="ru-RU" sz="2000" b="1" spc="-10" dirty="0">
                <a:solidFill>
                  <a:srgbClr val="001F5F"/>
                </a:solidFill>
                <a:latin typeface="Carlito"/>
                <a:cs typeface="Carlito"/>
              </a:rPr>
              <a:t>НА КАЖДОГО РЕБЕНКА В ВОЗРАСТЕ </a:t>
            </a:r>
            <a:r>
              <a:rPr lang="ru-RU" sz="2000" b="1" spc="-10" dirty="0">
                <a:solidFill>
                  <a:srgbClr val="FF3E3E"/>
                </a:solidFill>
                <a:latin typeface="Carlito"/>
                <a:cs typeface="Carlito"/>
              </a:rPr>
              <a:t>ДО </a:t>
            </a:r>
            <a:r>
              <a:rPr lang="ru-RU" sz="2400" b="1" spc="-10" dirty="0">
                <a:solidFill>
                  <a:srgbClr val="FF3E3E"/>
                </a:solidFill>
                <a:latin typeface="Carlito"/>
                <a:cs typeface="Carlito"/>
              </a:rPr>
              <a:t>3</a:t>
            </a:r>
            <a:r>
              <a:rPr lang="ru-RU" sz="2000" b="1" spc="-10" dirty="0">
                <a:solidFill>
                  <a:srgbClr val="FF3E3E"/>
                </a:solidFill>
                <a:latin typeface="Carlito"/>
                <a:cs typeface="Carlito"/>
              </a:rPr>
              <a:t> ЛЕТ </a:t>
            </a:r>
            <a:r>
              <a:rPr lang="ru-RU" sz="2000" b="1" spc="-10" dirty="0">
                <a:solidFill>
                  <a:srgbClr val="001F5F"/>
                </a:solidFill>
                <a:latin typeface="Carlito"/>
                <a:cs typeface="Carlito"/>
              </a:rPr>
              <a:t>СЕМЬЯМ, ИМЕЮЩИМ ПРАВО НА МАТЕРИНСКИЙ КАПИТАЛ (ВЫПЛАЧИВАЕТСЯ)</a:t>
            </a:r>
            <a:endParaRPr sz="2000" dirty="0">
              <a:solidFill>
                <a:srgbClr val="FF3E3E"/>
              </a:solidFill>
              <a:latin typeface="Carlito"/>
              <a:cs typeface="Carlito"/>
            </a:endParaRPr>
          </a:p>
        </p:txBody>
      </p:sp>
      <p:sp>
        <p:nvSpPr>
          <p:cNvPr id="18" name="object 14">
            <a:extLst>
              <a:ext uri="{FF2B5EF4-FFF2-40B4-BE49-F238E27FC236}">
                <a16:creationId xmlns:a16="http://schemas.microsoft.com/office/drawing/2014/main" xmlns="" id="{B0C7C96B-7D08-4D7C-8403-184605145092}"/>
              </a:ext>
            </a:extLst>
          </p:cNvPr>
          <p:cNvSpPr txBox="1"/>
          <p:nvPr/>
        </p:nvSpPr>
        <p:spPr>
          <a:xfrm>
            <a:off x="211937" y="1042216"/>
            <a:ext cx="4703445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600" b="1" spc="-5" dirty="0">
                <a:solidFill>
                  <a:srgbClr val="001F5F"/>
                </a:solidFill>
                <a:latin typeface="Carlito"/>
                <a:cs typeface="Carlito"/>
              </a:rPr>
              <a:t>с апреля по июнь</a:t>
            </a:r>
            <a:endParaRPr sz="1400" dirty="0">
              <a:latin typeface="Carlito"/>
              <a:cs typeface="Carlito"/>
            </a:endParaRPr>
          </a:p>
        </p:txBody>
      </p:sp>
      <p:sp>
        <p:nvSpPr>
          <p:cNvPr id="19" name="object 8">
            <a:extLst>
              <a:ext uri="{FF2B5EF4-FFF2-40B4-BE49-F238E27FC236}">
                <a16:creationId xmlns:a16="http://schemas.microsoft.com/office/drawing/2014/main" xmlns="" id="{E8141B9A-9D59-4647-9F86-867EBAC46567}"/>
              </a:ext>
            </a:extLst>
          </p:cNvPr>
          <p:cNvSpPr txBox="1"/>
          <p:nvPr/>
        </p:nvSpPr>
        <p:spPr>
          <a:xfrm>
            <a:off x="762000" y="3410864"/>
            <a:ext cx="10820400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Clr>
                <a:srgbClr val="FF3E3E"/>
              </a:buClr>
              <a:buFont typeface="Arial" panose="020B0604020202020204" pitchFamily="34" charset="0"/>
              <a:buChar char="•"/>
            </a:pPr>
            <a:r>
              <a:rPr lang="ru-RU" sz="2000" b="1" spc="-10" dirty="0">
                <a:solidFill>
                  <a:srgbClr val="001F5F"/>
                </a:solidFill>
                <a:latin typeface="Carlito"/>
                <a:cs typeface="Carlito"/>
              </a:rPr>
              <a:t>НА ПЕРВОГО РЕБЕНКА, РОДИВШЕГОСЯ ИЛИ УСЫНОВЛЕННОГО В ПЕРИОД С 1 АПРЕЛЯ 2017 ГОДА ПО 1 ЯНВАРЯ 2020 ГОДА (С 11.05.2020)</a:t>
            </a:r>
            <a:endParaRPr sz="2000" dirty="0">
              <a:solidFill>
                <a:srgbClr val="FF3E3E"/>
              </a:solidFill>
              <a:latin typeface="Carlito"/>
              <a:cs typeface="Carlito"/>
            </a:endParaRPr>
          </a:p>
        </p:txBody>
      </p:sp>
      <p:sp>
        <p:nvSpPr>
          <p:cNvPr id="23" name="object 8">
            <a:extLst>
              <a:ext uri="{FF2B5EF4-FFF2-40B4-BE49-F238E27FC236}">
                <a16:creationId xmlns:a16="http://schemas.microsoft.com/office/drawing/2014/main" xmlns="" id="{D40F0B68-734F-4A6A-9161-C9268AC8291F}"/>
              </a:ext>
            </a:extLst>
          </p:cNvPr>
          <p:cNvSpPr txBox="1"/>
          <p:nvPr/>
        </p:nvSpPr>
        <p:spPr>
          <a:xfrm>
            <a:off x="1143000" y="4800600"/>
            <a:ext cx="10439400" cy="3815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000" b="1" spc="-10" dirty="0">
                <a:solidFill>
                  <a:srgbClr val="001F5F"/>
                </a:solidFill>
                <a:latin typeface="Carlito"/>
                <a:cs typeface="Carlito"/>
              </a:rPr>
              <a:t>ПОДАТЬ ЗАЯВЛЕНИЕ МОЖНО ДО </a:t>
            </a:r>
            <a:r>
              <a:rPr lang="ru-RU" sz="2400" b="1" spc="-10" dirty="0">
                <a:solidFill>
                  <a:srgbClr val="FF3E3E"/>
                </a:solidFill>
                <a:latin typeface="Carlito"/>
                <a:cs typeface="Carlito"/>
              </a:rPr>
              <a:t>01.10.2020</a:t>
            </a:r>
            <a:r>
              <a:rPr lang="ru-RU" sz="2000" b="1" spc="-10" dirty="0">
                <a:solidFill>
                  <a:srgbClr val="001F5F"/>
                </a:solidFill>
                <a:latin typeface="Carlito"/>
                <a:cs typeface="Carlito"/>
              </a:rPr>
              <a:t> ЧЕРЕЗ </a:t>
            </a:r>
            <a:r>
              <a:rPr lang="ru-RU" sz="2400" b="1" spc="-10" dirty="0">
                <a:solidFill>
                  <a:srgbClr val="FF3E3E"/>
                </a:solidFill>
                <a:latin typeface="Carlito"/>
                <a:cs typeface="Carlito"/>
              </a:rPr>
              <a:t>ЕПГУ </a:t>
            </a:r>
            <a:r>
              <a:rPr lang="ru-RU" sz="2000" b="1" spc="-10" dirty="0">
                <a:solidFill>
                  <a:srgbClr val="001F5F"/>
                </a:solidFill>
                <a:latin typeface="Carlito"/>
                <a:cs typeface="Carlito"/>
              </a:rPr>
              <a:t>ИЛИ В ОТДЕЛЕНИИ </a:t>
            </a:r>
            <a:r>
              <a:rPr lang="ru-RU" sz="2400" b="1" spc="-10" dirty="0">
                <a:solidFill>
                  <a:srgbClr val="FF3E3E"/>
                </a:solidFill>
                <a:latin typeface="Carlito"/>
                <a:cs typeface="Carlito"/>
              </a:rPr>
              <a:t>ПФР</a:t>
            </a:r>
            <a:endParaRPr sz="2000" dirty="0">
              <a:solidFill>
                <a:srgbClr val="FF3E3E"/>
              </a:solidFill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6769281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>
            <a:extLst>
              <a:ext uri="{FF2B5EF4-FFF2-40B4-BE49-F238E27FC236}">
                <a16:creationId xmlns:a16="http://schemas.microsoft.com/office/drawing/2014/main" xmlns="" id="{DFDCDB12-A102-4211-B26F-8A39EE6F4874}"/>
              </a:ext>
            </a:extLst>
          </p:cNvPr>
          <p:cNvSpPr/>
          <p:nvPr/>
        </p:nvSpPr>
        <p:spPr>
          <a:xfrm>
            <a:off x="304800" y="2395043"/>
            <a:ext cx="11516868" cy="1414957"/>
          </a:xfrm>
          <a:custGeom>
            <a:avLst/>
            <a:gdLst/>
            <a:ahLst/>
            <a:cxnLst/>
            <a:rect l="l" t="t" r="r" b="b"/>
            <a:pathLst>
              <a:path w="12192000" h="3881120">
                <a:moveTo>
                  <a:pt x="11907139" y="0"/>
                </a:moveTo>
                <a:lnTo>
                  <a:pt x="322935" y="0"/>
                </a:lnTo>
                <a:lnTo>
                  <a:pt x="274664" y="1773"/>
                </a:lnTo>
                <a:lnTo>
                  <a:pt x="227357" y="7012"/>
                </a:lnTo>
                <a:lnTo>
                  <a:pt x="181139" y="15590"/>
                </a:lnTo>
                <a:lnTo>
                  <a:pt x="136134" y="27383"/>
                </a:lnTo>
                <a:lnTo>
                  <a:pt x="92468" y="42265"/>
                </a:lnTo>
                <a:lnTo>
                  <a:pt x="50265" y="60111"/>
                </a:lnTo>
                <a:lnTo>
                  <a:pt x="9652" y="80797"/>
                </a:lnTo>
                <a:lnTo>
                  <a:pt x="0" y="86604"/>
                </a:lnTo>
                <a:lnTo>
                  <a:pt x="0" y="3794007"/>
                </a:lnTo>
                <a:lnTo>
                  <a:pt x="50265" y="3820500"/>
                </a:lnTo>
                <a:lnTo>
                  <a:pt x="92468" y="3838346"/>
                </a:lnTo>
                <a:lnTo>
                  <a:pt x="136134" y="3853228"/>
                </a:lnTo>
                <a:lnTo>
                  <a:pt x="181139" y="3865021"/>
                </a:lnTo>
                <a:lnTo>
                  <a:pt x="227357" y="3873599"/>
                </a:lnTo>
                <a:lnTo>
                  <a:pt x="274664" y="3878838"/>
                </a:lnTo>
                <a:lnTo>
                  <a:pt x="322935" y="3880612"/>
                </a:lnTo>
                <a:lnTo>
                  <a:pt x="11907139" y="3880612"/>
                </a:lnTo>
                <a:lnTo>
                  <a:pt x="11955414" y="3878838"/>
                </a:lnTo>
                <a:lnTo>
                  <a:pt x="12002726" y="3873599"/>
                </a:lnTo>
                <a:lnTo>
                  <a:pt x="12048948" y="3865021"/>
                </a:lnTo>
                <a:lnTo>
                  <a:pt x="12093956" y="3853228"/>
                </a:lnTo>
                <a:lnTo>
                  <a:pt x="12137625" y="3838346"/>
                </a:lnTo>
                <a:lnTo>
                  <a:pt x="12179829" y="3820500"/>
                </a:lnTo>
                <a:lnTo>
                  <a:pt x="12191999" y="3814301"/>
                </a:lnTo>
                <a:lnTo>
                  <a:pt x="12191999" y="66310"/>
                </a:lnTo>
                <a:lnTo>
                  <a:pt x="12137625" y="42265"/>
                </a:lnTo>
                <a:lnTo>
                  <a:pt x="12093956" y="27383"/>
                </a:lnTo>
                <a:lnTo>
                  <a:pt x="12048948" y="15590"/>
                </a:lnTo>
                <a:lnTo>
                  <a:pt x="12002726" y="7012"/>
                </a:lnTo>
                <a:lnTo>
                  <a:pt x="11955414" y="1773"/>
                </a:lnTo>
                <a:lnTo>
                  <a:pt x="11907139" y="0"/>
                </a:lnTo>
                <a:close/>
              </a:path>
            </a:pathLst>
          </a:custGeom>
          <a:solidFill>
            <a:srgbClr val="DEEBF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3" name="object 3"/>
          <p:cNvGrpSpPr/>
          <p:nvPr/>
        </p:nvGrpSpPr>
        <p:grpSpPr>
          <a:xfrm>
            <a:off x="9227693" y="471157"/>
            <a:ext cx="2964815" cy="520065"/>
            <a:chOff x="9227693" y="471157"/>
            <a:chExt cx="2964815" cy="520065"/>
          </a:xfrm>
        </p:grpSpPr>
        <p:sp>
          <p:nvSpPr>
            <p:cNvPr id="4" name="object 4"/>
            <p:cNvSpPr/>
            <p:nvPr/>
          </p:nvSpPr>
          <p:spPr>
            <a:xfrm>
              <a:off x="9342882" y="540994"/>
              <a:ext cx="271525" cy="36375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9227693" y="471157"/>
              <a:ext cx="2964815" cy="520065"/>
            </a:xfrm>
            <a:custGeom>
              <a:avLst/>
              <a:gdLst/>
              <a:ahLst/>
              <a:cxnLst/>
              <a:rect l="l" t="t" r="r" b="b"/>
              <a:pathLst>
                <a:path w="2964815" h="520065">
                  <a:moveTo>
                    <a:pt x="2964306" y="0"/>
                  </a:moveTo>
                  <a:lnTo>
                    <a:pt x="0" y="0"/>
                  </a:lnTo>
                  <a:lnTo>
                    <a:pt x="0" y="519442"/>
                  </a:lnTo>
                  <a:lnTo>
                    <a:pt x="2964306" y="519442"/>
                  </a:lnTo>
                  <a:lnTo>
                    <a:pt x="2964306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9911588" y="622553"/>
            <a:ext cx="1910080" cy="2298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1700"/>
              </a:lnSpc>
              <a:spcBef>
                <a:spcPts val="100"/>
              </a:spcBef>
            </a:pP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М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И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Н</a:t>
            </a:r>
            <a:r>
              <a:rPr sz="600" b="1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И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С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Т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Е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Р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С</a:t>
            </a:r>
            <a:r>
              <a:rPr sz="600" b="1" spc="-4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Т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В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1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С</a:t>
            </a:r>
            <a:r>
              <a:rPr sz="600" b="1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Ц</a:t>
            </a:r>
            <a:r>
              <a:rPr sz="600" b="1" spc="-1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И</a:t>
            </a:r>
            <a:r>
              <a:rPr sz="600" b="1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А</a:t>
            </a:r>
            <a:r>
              <a:rPr sz="600" b="1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Л</a:t>
            </a:r>
            <a:r>
              <a:rPr sz="600" b="1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Ь</a:t>
            </a:r>
            <a:r>
              <a:rPr sz="600" b="1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Н</a:t>
            </a:r>
            <a:r>
              <a:rPr sz="600" b="1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-1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Г</a:t>
            </a:r>
            <a:r>
              <a:rPr sz="600" b="1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9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Р</a:t>
            </a:r>
            <a:r>
              <a:rPr sz="600" b="1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А</a:t>
            </a:r>
            <a:r>
              <a:rPr sz="600" b="1" spc="-4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З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В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И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Т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И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Я  М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С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К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В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С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К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Й</a:t>
            </a:r>
            <a:r>
              <a:rPr sz="600" b="1" spc="7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Б</a:t>
            </a:r>
            <a:r>
              <a:rPr sz="600" b="1" spc="-1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Л</a:t>
            </a:r>
            <a:r>
              <a:rPr sz="600" b="1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А</a:t>
            </a:r>
            <a:r>
              <a:rPr sz="600" b="1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С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Т</a:t>
            </a:r>
            <a:r>
              <a:rPr sz="600" b="1" spc="-1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И</a:t>
            </a:r>
            <a:endParaRPr sz="600">
              <a:latin typeface="Carlito"/>
              <a:cs typeface="Carlito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9478644" y="548995"/>
            <a:ext cx="271525" cy="3637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8">
            <a:extLst>
              <a:ext uri="{FF2B5EF4-FFF2-40B4-BE49-F238E27FC236}">
                <a16:creationId xmlns:a16="http://schemas.microsoft.com/office/drawing/2014/main" xmlns="" id="{7F307B21-62F7-4B87-952A-06B901407966}"/>
              </a:ext>
            </a:extLst>
          </p:cNvPr>
          <p:cNvSpPr txBox="1"/>
          <p:nvPr/>
        </p:nvSpPr>
        <p:spPr>
          <a:xfrm>
            <a:off x="211937" y="454532"/>
            <a:ext cx="4703445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ru-RU" sz="2000" b="1" dirty="0">
                <a:solidFill>
                  <a:srgbClr val="FF3E3E"/>
                </a:solidFill>
                <a:latin typeface="Carlito"/>
                <a:cs typeface="Carlito"/>
              </a:rPr>
              <a:t>ЕДИНОВРЕМЕННАЯ ВЫПЛАТА В РАЗМЕРЕ 10 000 РУБЛЕЙ</a:t>
            </a:r>
            <a:endParaRPr sz="2000" dirty="0">
              <a:latin typeface="Carlito"/>
              <a:cs typeface="Carlito"/>
            </a:endParaRPr>
          </a:p>
        </p:txBody>
      </p:sp>
      <p:sp>
        <p:nvSpPr>
          <p:cNvPr id="35" name="object 8">
            <a:extLst>
              <a:ext uri="{FF2B5EF4-FFF2-40B4-BE49-F238E27FC236}">
                <a16:creationId xmlns:a16="http://schemas.microsoft.com/office/drawing/2014/main" xmlns="" id="{3EA6E4D6-7A5C-4DD2-85EB-891EF1A54AA0}"/>
              </a:ext>
            </a:extLst>
          </p:cNvPr>
          <p:cNvSpPr txBox="1"/>
          <p:nvPr/>
        </p:nvSpPr>
        <p:spPr>
          <a:xfrm>
            <a:off x="762000" y="2778506"/>
            <a:ext cx="10439400" cy="3815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Clr>
                <a:srgbClr val="FF3E3E"/>
              </a:buClr>
              <a:buFont typeface="Arial" panose="020B0604020202020204" pitchFamily="34" charset="0"/>
              <a:buChar char="•"/>
            </a:pPr>
            <a:r>
              <a:rPr lang="ru-RU" sz="2000" b="1" spc="-10" dirty="0">
                <a:solidFill>
                  <a:srgbClr val="001F5F"/>
                </a:solidFill>
                <a:latin typeface="Carlito"/>
                <a:cs typeface="Carlito"/>
              </a:rPr>
              <a:t>НА КАЖДОГО РЕБЕНКА </a:t>
            </a:r>
            <a:r>
              <a:rPr lang="ru-RU" sz="2000" b="1" spc="-10" dirty="0">
                <a:solidFill>
                  <a:srgbClr val="FF3E3E"/>
                </a:solidFill>
                <a:latin typeface="Carlito"/>
                <a:cs typeface="Carlito"/>
              </a:rPr>
              <a:t>С </a:t>
            </a:r>
            <a:r>
              <a:rPr lang="ru-RU" sz="2400" b="1" spc="-10" dirty="0">
                <a:solidFill>
                  <a:srgbClr val="FF3E3E"/>
                </a:solidFill>
                <a:latin typeface="Carlito"/>
                <a:cs typeface="Carlito"/>
              </a:rPr>
              <a:t>3</a:t>
            </a:r>
            <a:r>
              <a:rPr lang="ru-RU" sz="2000" b="1" spc="-10" dirty="0">
                <a:solidFill>
                  <a:srgbClr val="FF3E3E"/>
                </a:solidFill>
                <a:latin typeface="Carlito"/>
                <a:cs typeface="Carlito"/>
              </a:rPr>
              <a:t> ЛЕТ ДО </a:t>
            </a:r>
            <a:r>
              <a:rPr lang="ru-RU" sz="2400" b="1" spc="-10" dirty="0">
                <a:solidFill>
                  <a:srgbClr val="FF3E3E"/>
                </a:solidFill>
                <a:latin typeface="Carlito"/>
                <a:cs typeface="Carlito"/>
              </a:rPr>
              <a:t>16</a:t>
            </a:r>
            <a:r>
              <a:rPr lang="ru-RU" sz="2000" b="1" spc="-10" dirty="0">
                <a:solidFill>
                  <a:srgbClr val="FF3E3E"/>
                </a:solidFill>
                <a:latin typeface="Carlito"/>
                <a:cs typeface="Carlito"/>
              </a:rPr>
              <a:t> ЛЕТ</a:t>
            </a:r>
            <a:r>
              <a:rPr lang="ru-RU" sz="2000" b="1" spc="-10" dirty="0">
                <a:solidFill>
                  <a:srgbClr val="001F5F"/>
                </a:solidFill>
                <a:latin typeface="Carlito"/>
                <a:cs typeface="Carlito"/>
              </a:rPr>
              <a:t>, ИМЕЮЩЕГО ГРАЖДАНСТВО РФ</a:t>
            </a:r>
            <a:endParaRPr sz="2000" dirty="0">
              <a:solidFill>
                <a:srgbClr val="FF3E3E"/>
              </a:solidFill>
              <a:latin typeface="Carlito"/>
              <a:cs typeface="Carlito"/>
            </a:endParaRPr>
          </a:p>
        </p:txBody>
      </p:sp>
      <p:sp>
        <p:nvSpPr>
          <p:cNvPr id="13" name="object 8">
            <a:extLst>
              <a:ext uri="{FF2B5EF4-FFF2-40B4-BE49-F238E27FC236}">
                <a16:creationId xmlns:a16="http://schemas.microsoft.com/office/drawing/2014/main" xmlns="" id="{AB5924EA-FBC9-411C-B2E7-445D4370C793}"/>
              </a:ext>
            </a:extLst>
          </p:cNvPr>
          <p:cNvSpPr txBox="1"/>
          <p:nvPr/>
        </p:nvSpPr>
        <p:spPr>
          <a:xfrm>
            <a:off x="1143000" y="3124200"/>
            <a:ext cx="10439400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1600" b="1" spc="-10" dirty="0">
                <a:solidFill>
                  <a:srgbClr val="FF3E3E"/>
                </a:solidFill>
                <a:latin typeface="Carlito"/>
                <a:cs typeface="Carlito"/>
              </a:rPr>
              <a:t>ЕСЛИ РЕБЕНОК ДОСТИГ ВОЗРАСТА 16 ЛЕТ ДО 01 ИЮЛЯ 2020 г. </a:t>
            </a:r>
            <a:r>
              <a:rPr lang="ru-RU" sz="1600" b="1" spc="-10" dirty="0">
                <a:solidFill>
                  <a:srgbClr val="001F5F"/>
                </a:solidFill>
                <a:latin typeface="Carlito"/>
                <a:cs typeface="Carlito"/>
              </a:rPr>
              <a:t>(С 01.06.2020)</a:t>
            </a:r>
            <a:endParaRPr sz="1600" dirty="0">
              <a:solidFill>
                <a:srgbClr val="001F5F"/>
              </a:solidFill>
              <a:latin typeface="Carlito"/>
              <a:cs typeface="Carlito"/>
            </a:endParaRPr>
          </a:p>
        </p:txBody>
      </p:sp>
      <p:sp>
        <p:nvSpPr>
          <p:cNvPr id="14" name="object 8">
            <a:extLst>
              <a:ext uri="{FF2B5EF4-FFF2-40B4-BE49-F238E27FC236}">
                <a16:creationId xmlns:a16="http://schemas.microsoft.com/office/drawing/2014/main" xmlns="" id="{170C7A52-A934-4A50-8F14-8D1234FBB725}"/>
              </a:ext>
            </a:extLst>
          </p:cNvPr>
          <p:cNvSpPr txBox="1"/>
          <p:nvPr/>
        </p:nvSpPr>
        <p:spPr>
          <a:xfrm>
            <a:off x="1143000" y="4002705"/>
            <a:ext cx="10439400" cy="3815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000" b="1" spc="-10" dirty="0">
                <a:solidFill>
                  <a:srgbClr val="001F5F"/>
                </a:solidFill>
                <a:latin typeface="Carlito"/>
                <a:cs typeface="Carlito"/>
              </a:rPr>
              <a:t>ПОДАТЬ ЗАЯВЛЕНИЕ МОЖНО ДО </a:t>
            </a:r>
            <a:r>
              <a:rPr lang="ru-RU" sz="2400" b="1" spc="-10" dirty="0">
                <a:solidFill>
                  <a:srgbClr val="FF3E3E"/>
                </a:solidFill>
                <a:latin typeface="Carlito"/>
                <a:cs typeface="Carlito"/>
              </a:rPr>
              <a:t>01.10.2020</a:t>
            </a:r>
            <a:r>
              <a:rPr lang="ru-RU" sz="2000" b="1" spc="-10" dirty="0">
                <a:solidFill>
                  <a:srgbClr val="001F5F"/>
                </a:solidFill>
                <a:latin typeface="Carlito"/>
                <a:cs typeface="Carlito"/>
              </a:rPr>
              <a:t> ЧЕРЕЗ </a:t>
            </a:r>
            <a:r>
              <a:rPr lang="ru-RU" sz="2400" b="1" spc="-10" dirty="0">
                <a:solidFill>
                  <a:srgbClr val="FF3E3E"/>
                </a:solidFill>
                <a:latin typeface="Carlito"/>
                <a:cs typeface="Carlito"/>
              </a:rPr>
              <a:t>ЕПГУ </a:t>
            </a:r>
            <a:r>
              <a:rPr lang="ru-RU" sz="2000" b="1" spc="-10" dirty="0">
                <a:solidFill>
                  <a:srgbClr val="001F5F"/>
                </a:solidFill>
                <a:latin typeface="Carlito"/>
                <a:cs typeface="Carlito"/>
              </a:rPr>
              <a:t>ИЛИ В ОТДЕЛЕНИИ </a:t>
            </a:r>
            <a:r>
              <a:rPr lang="ru-RU" sz="2400" b="1" spc="-10" dirty="0">
                <a:solidFill>
                  <a:srgbClr val="FF3E3E"/>
                </a:solidFill>
                <a:latin typeface="Carlito"/>
                <a:cs typeface="Carlito"/>
              </a:rPr>
              <a:t>ПФР</a:t>
            </a:r>
            <a:endParaRPr sz="2000" dirty="0">
              <a:solidFill>
                <a:srgbClr val="FF3E3E"/>
              </a:solidFill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27968292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/>
          <p:cNvGrpSpPr/>
          <p:nvPr/>
        </p:nvGrpSpPr>
        <p:grpSpPr>
          <a:xfrm>
            <a:off x="9227693" y="471157"/>
            <a:ext cx="2964815" cy="520065"/>
            <a:chOff x="9227693" y="471157"/>
            <a:chExt cx="2964815" cy="520065"/>
          </a:xfrm>
        </p:grpSpPr>
        <p:sp>
          <p:nvSpPr>
            <p:cNvPr id="4" name="object 4"/>
            <p:cNvSpPr/>
            <p:nvPr/>
          </p:nvSpPr>
          <p:spPr>
            <a:xfrm>
              <a:off x="9342882" y="540994"/>
              <a:ext cx="271525" cy="36375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9227693" y="471157"/>
              <a:ext cx="2964815" cy="520065"/>
            </a:xfrm>
            <a:custGeom>
              <a:avLst/>
              <a:gdLst/>
              <a:ahLst/>
              <a:cxnLst/>
              <a:rect l="l" t="t" r="r" b="b"/>
              <a:pathLst>
                <a:path w="2964815" h="520065">
                  <a:moveTo>
                    <a:pt x="2964306" y="0"/>
                  </a:moveTo>
                  <a:lnTo>
                    <a:pt x="0" y="0"/>
                  </a:lnTo>
                  <a:lnTo>
                    <a:pt x="0" y="519442"/>
                  </a:lnTo>
                  <a:lnTo>
                    <a:pt x="2964306" y="519442"/>
                  </a:lnTo>
                  <a:lnTo>
                    <a:pt x="2964306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9911588" y="622553"/>
            <a:ext cx="1910080" cy="2298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1700"/>
              </a:lnSpc>
              <a:spcBef>
                <a:spcPts val="100"/>
              </a:spcBef>
            </a:pP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М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И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Н</a:t>
            </a:r>
            <a:r>
              <a:rPr sz="600" b="1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И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С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Т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Е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Р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С</a:t>
            </a:r>
            <a:r>
              <a:rPr sz="600" b="1" spc="-4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Т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В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1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С</a:t>
            </a:r>
            <a:r>
              <a:rPr sz="600" b="1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Ц</a:t>
            </a:r>
            <a:r>
              <a:rPr sz="600" b="1" spc="-1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И</a:t>
            </a:r>
            <a:r>
              <a:rPr sz="600" b="1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А</a:t>
            </a:r>
            <a:r>
              <a:rPr sz="600" b="1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Л</a:t>
            </a:r>
            <a:r>
              <a:rPr sz="600" b="1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Ь</a:t>
            </a:r>
            <a:r>
              <a:rPr sz="600" b="1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Н</a:t>
            </a:r>
            <a:r>
              <a:rPr sz="600" b="1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-1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Г</a:t>
            </a:r>
            <a:r>
              <a:rPr sz="600" b="1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9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Р</a:t>
            </a:r>
            <a:r>
              <a:rPr sz="600" b="1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А</a:t>
            </a:r>
            <a:r>
              <a:rPr sz="600" b="1" spc="-4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З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В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И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Т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И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Я  М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С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К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В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С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К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Й</a:t>
            </a:r>
            <a:r>
              <a:rPr sz="600" b="1" spc="7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Б</a:t>
            </a:r>
            <a:r>
              <a:rPr sz="600" b="1" spc="-1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Л</a:t>
            </a:r>
            <a:r>
              <a:rPr sz="600" b="1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А</a:t>
            </a:r>
            <a:r>
              <a:rPr sz="600" b="1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С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Т</a:t>
            </a:r>
            <a:r>
              <a:rPr sz="600" b="1" spc="-1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И</a:t>
            </a:r>
            <a:endParaRPr sz="600">
              <a:latin typeface="Carlito"/>
              <a:cs typeface="Carlito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9478644" y="548995"/>
            <a:ext cx="271525" cy="3637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8">
            <a:extLst>
              <a:ext uri="{FF2B5EF4-FFF2-40B4-BE49-F238E27FC236}">
                <a16:creationId xmlns:a16="http://schemas.microsoft.com/office/drawing/2014/main" xmlns="" id="{7F307B21-62F7-4B87-952A-06B901407966}"/>
              </a:ext>
            </a:extLst>
          </p:cNvPr>
          <p:cNvSpPr txBox="1"/>
          <p:nvPr/>
        </p:nvSpPr>
        <p:spPr>
          <a:xfrm>
            <a:off x="211937" y="308044"/>
            <a:ext cx="4703445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ru-RU" sz="2000" b="1" dirty="0">
                <a:solidFill>
                  <a:srgbClr val="FF3E3E"/>
                </a:solidFill>
                <a:latin typeface="Carlito"/>
                <a:cs typeface="Carlito"/>
              </a:rPr>
              <a:t>ЕДИНОВРЕМЕННАЯ ВЫПЛАТА В РАЗМЕРЕ 10 000 РУБЛЕЙ</a:t>
            </a:r>
            <a:endParaRPr sz="2000" dirty="0">
              <a:latin typeface="Carlito"/>
              <a:cs typeface="Carlito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06712A2E-7F76-430A-85B0-84EF3B4BF98A}"/>
              </a:ext>
            </a:extLst>
          </p:cNvPr>
          <p:cNvSpPr txBox="1"/>
          <p:nvPr/>
        </p:nvSpPr>
        <p:spPr>
          <a:xfrm>
            <a:off x="1969535" y="2920914"/>
            <a:ext cx="2448272" cy="95410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ru-RU" sz="1400" dirty="0"/>
          </a:p>
          <a:p>
            <a:pPr algn="ctr"/>
            <a:r>
              <a:rPr lang="ru-RU" sz="1400" b="1" dirty="0">
                <a:solidFill>
                  <a:schemeClr val="tx2"/>
                </a:solidFill>
              </a:rPr>
              <a:t>ЕДИНЫЙ ПОРТАЛ ГОСУСЛУГ</a:t>
            </a:r>
          </a:p>
          <a:p>
            <a:pPr algn="ctr"/>
            <a:endParaRPr lang="ru-RU" sz="1400" b="1" dirty="0">
              <a:solidFill>
                <a:schemeClr val="tx2"/>
              </a:solidFill>
            </a:endParaRPr>
          </a:p>
          <a:p>
            <a:pPr algn="ctr"/>
            <a:endParaRPr lang="ru-RU" sz="14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A7AA3954-F411-4590-9BA2-AC697A7D55B5}"/>
              </a:ext>
            </a:extLst>
          </p:cNvPr>
          <p:cNvSpPr txBox="1"/>
          <p:nvPr/>
        </p:nvSpPr>
        <p:spPr>
          <a:xfrm>
            <a:off x="1829289" y="2057400"/>
            <a:ext cx="7920880" cy="36933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ЗАЯВЛЕНИЕ О ПРЕДОСТАВЛЕНИИ ВЫПЛАТЫ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ED5D79E1-75EA-4E87-9CF4-5F80A829589A}"/>
              </a:ext>
            </a:extLst>
          </p:cNvPr>
          <p:cNvSpPr txBox="1"/>
          <p:nvPr/>
        </p:nvSpPr>
        <p:spPr>
          <a:xfrm>
            <a:off x="5519699" y="2920914"/>
            <a:ext cx="4230470" cy="73866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chemeClr val="tx2"/>
                </a:solidFill>
              </a:rPr>
              <a:t>ТЕРРИТОРИАЛЬНЫЙ ОРГАН  ПФР </a:t>
            </a:r>
          </a:p>
          <a:p>
            <a:pPr algn="ctr"/>
            <a:r>
              <a:rPr lang="ru-RU" sz="1400" dirty="0">
                <a:solidFill>
                  <a:schemeClr val="tx2"/>
                </a:solidFill>
              </a:rPr>
              <a:t>(по месту жительства, пребывания, фактического проживания)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78BDAF8E-F8CF-4CF0-AE56-E07E27BADF1E}"/>
              </a:ext>
            </a:extLst>
          </p:cNvPr>
          <p:cNvSpPr txBox="1"/>
          <p:nvPr/>
        </p:nvSpPr>
        <p:spPr>
          <a:xfrm>
            <a:off x="5517392" y="4289067"/>
            <a:ext cx="4230470" cy="52322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chemeClr val="tx2"/>
                </a:solidFill>
              </a:rPr>
              <a:t>РАССМОТРЕНИЕ  ДОКУМЕНТОВ </a:t>
            </a:r>
          </a:p>
          <a:p>
            <a:pPr algn="ctr"/>
            <a:r>
              <a:rPr lang="ru-RU" sz="1400" b="1" dirty="0">
                <a:solidFill>
                  <a:schemeClr val="tx2"/>
                </a:solidFill>
              </a:rPr>
              <a:t>5 ДНЕЙ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30F55820-2552-46E8-897A-E3FCC5EEAE73}"/>
              </a:ext>
            </a:extLst>
          </p:cNvPr>
          <p:cNvSpPr txBox="1"/>
          <p:nvPr/>
        </p:nvSpPr>
        <p:spPr>
          <a:xfrm>
            <a:off x="5517392" y="5297179"/>
            <a:ext cx="1712497" cy="830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tx2"/>
                </a:solidFill>
              </a:rPr>
              <a:t>ПЕРЕЧИСЛЕНИЕ ВЫПЛАТЫ </a:t>
            </a:r>
          </a:p>
          <a:p>
            <a:pPr algn="ctr"/>
            <a:r>
              <a:rPr lang="ru-RU" sz="1600" b="1" dirty="0">
                <a:solidFill>
                  <a:schemeClr val="tx2"/>
                </a:solidFill>
              </a:rPr>
              <a:t>3 ДНЯ</a:t>
            </a:r>
          </a:p>
        </p:txBody>
      </p:sp>
      <p:cxnSp>
        <p:nvCxnSpPr>
          <p:cNvPr id="19" name="Прямая со стрелкой 18">
            <a:extLst>
              <a:ext uri="{FF2B5EF4-FFF2-40B4-BE49-F238E27FC236}">
                <a16:creationId xmlns:a16="http://schemas.microsoft.com/office/drawing/2014/main" xmlns="" id="{D012044B-B97F-423B-B770-C0D29FF40216}"/>
              </a:ext>
            </a:extLst>
          </p:cNvPr>
          <p:cNvCxnSpPr>
            <a:stCxn id="15" idx="2"/>
          </p:cNvCxnSpPr>
          <p:nvPr/>
        </p:nvCxnSpPr>
        <p:spPr>
          <a:xfrm flipH="1">
            <a:off x="4133545" y="2426732"/>
            <a:ext cx="1656184" cy="494182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>
            <a:extLst>
              <a:ext uri="{FF2B5EF4-FFF2-40B4-BE49-F238E27FC236}">
                <a16:creationId xmlns:a16="http://schemas.microsoft.com/office/drawing/2014/main" xmlns="" id="{16DDEBD7-71FB-40EC-B70C-D9A3CFA4EBDE}"/>
              </a:ext>
            </a:extLst>
          </p:cNvPr>
          <p:cNvCxnSpPr>
            <a:stCxn id="15" idx="2"/>
          </p:cNvCxnSpPr>
          <p:nvPr/>
        </p:nvCxnSpPr>
        <p:spPr>
          <a:xfrm>
            <a:off x="5789729" y="2426732"/>
            <a:ext cx="1584176" cy="494182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>
            <a:extLst>
              <a:ext uri="{FF2B5EF4-FFF2-40B4-BE49-F238E27FC236}">
                <a16:creationId xmlns:a16="http://schemas.microsoft.com/office/drawing/2014/main" xmlns="" id="{DFC2F23D-E4E7-47AE-B820-0503B859DB6F}"/>
              </a:ext>
            </a:extLst>
          </p:cNvPr>
          <p:cNvCxnSpPr>
            <a:stCxn id="12" idx="3"/>
          </p:cNvCxnSpPr>
          <p:nvPr/>
        </p:nvCxnSpPr>
        <p:spPr>
          <a:xfrm>
            <a:off x="4417807" y="3397968"/>
            <a:ext cx="1101892" cy="0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>
            <a:extLst>
              <a:ext uri="{FF2B5EF4-FFF2-40B4-BE49-F238E27FC236}">
                <a16:creationId xmlns:a16="http://schemas.microsoft.com/office/drawing/2014/main" xmlns="" id="{39201328-2086-4258-9C30-629353708326}"/>
              </a:ext>
            </a:extLst>
          </p:cNvPr>
          <p:cNvCxnSpPr>
            <a:stCxn id="16" idx="2"/>
          </p:cNvCxnSpPr>
          <p:nvPr/>
        </p:nvCxnSpPr>
        <p:spPr>
          <a:xfrm>
            <a:off x="7634934" y="3659578"/>
            <a:ext cx="0" cy="629489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>
            <a:extLst>
              <a:ext uri="{FF2B5EF4-FFF2-40B4-BE49-F238E27FC236}">
                <a16:creationId xmlns:a16="http://schemas.microsoft.com/office/drawing/2014/main" xmlns="" id="{652BDE8B-D04C-47D5-8E55-032BADCCDED0}"/>
              </a:ext>
            </a:extLst>
          </p:cNvPr>
          <p:cNvCxnSpPr>
            <a:stCxn id="17" idx="2"/>
            <a:endCxn id="18" idx="0"/>
          </p:cNvCxnSpPr>
          <p:nvPr/>
        </p:nvCxnSpPr>
        <p:spPr>
          <a:xfrm flipH="1">
            <a:off x="6373641" y="4812287"/>
            <a:ext cx="1258986" cy="484892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F15F507F-1FA9-4A43-B354-01B8DF07165B}"/>
              </a:ext>
            </a:extLst>
          </p:cNvPr>
          <p:cNvSpPr txBox="1"/>
          <p:nvPr/>
        </p:nvSpPr>
        <p:spPr>
          <a:xfrm>
            <a:off x="8059376" y="5297179"/>
            <a:ext cx="1712497" cy="830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tx2"/>
                </a:solidFill>
              </a:rPr>
              <a:t>УВЕДОМЛЕНИЕ ОБ ОТКАЗЕ </a:t>
            </a:r>
          </a:p>
          <a:p>
            <a:pPr algn="ctr"/>
            <a:r>
              <a:rPr lang="ru-RU" sz="1600" b="1" dirty="0">
                <a:solidFill>
                  <a:schemeClr val="tx2"/>
                </a:solidFill>
              </a:rPr>
              <a:t>1 ДЕНЬ</a:t>
            </a:r>
          </a:p>
        </p:txBody>
      </p:sp>
      <p:cxnSp>
        <p:nvCxnSpPr>
          <p:cNvPr id="27" name="Прямая со стрелкой 26">
            <a:extLst>
              <a:ext uri="{FF2B5EF4-FFF2-40B4-BE49-F238E27FC236}">
                <a16:creationId xmlns:a16="http://schemas.microsoft.com/office/drawing/2014/main" xmlns="" id="{CBB676C9-C80E-4690-811F-AB587E5013B8}"/>
              </a:ext>
            </a:extLst>
          </p:cNvPr>
          <p:cNvCxnSpPr>
            <a:stCxn id="17" idx="2"/>
          </p:cNvCxnSpPr>
          <p:nvPr/>
        </p:nvCxnSpPr>
        <p:spPr>
          <a:xfrm>
            <a:off x="7632627" y="4812287"/>
            <a:ext cx="1282997" cy="484892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bject 8">
            <a:extLst>
              <a:ext uri="{FF2B5EF4-FFF2-40B4-BE49-F238E27FC236}">
                <a16:creationId xmlns:a16="http://schemas.microsoft.com/office/drawing/2014/main" xmlns="" id="{56717921-8CF6-488D-8876-117BB936A8D2}"/>
              </a:ext>
            </a:extLst>
          </p:cNvPr>
          <p:cNvSpPr txBox="1"/>
          <p:nvPr/>
        </p:nvSpPr>
        <p:spPr>
          <a:xfrm>
            <a:off x="211937" y="943140"/>
            <a:ext cx="4360063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ru-RU" sz="2000" b="1" dirty="0">
                <a:solidFill>
                  <a:srgbClr val="FF3E3E"/>
                </a:solidFill>
                <a:latin typeface="Carlito"/>
                <a:cs typeface="Carlito"/>
              </a:rPr>
              <a:t>ЕЖЕМЕСЯЧНАЯ ВЫПЛАТА В РАЗМЕРЕ 5000 РУБЛЕЙ</a:t>
            </a:r>
            <a:endParaRPr sz="2000" dirty="0">
              <a:latin typeface="Carlito"/>
              <a:cs typeface="Carlito"/>
            </a:endParaRPr>
          </a:p>
        </p:txBody>
      </p:sp>
      <p:sp>
        <p:nvSpPr>
          <p:cNvPr id="29" name="object 14">
            <a:extLst>
              <a:ext uri="{FF2B5EF4-FFF2-40B4-BE49-F238E27FC236}">
                <a16:creationId xmlns:a16="http://schemas.microsoft.com/office/drawing/2014/main" xmlns="" id="{4803BBE4-381E-4BAB-A373-99E2161AC2AC}"/>
              </a:ext>
            </a:extLst>
          </p:cNvPr>
          <p:cNvSpPr txBox="1"/>
          <p:nvPr/>
        </p:nvSpPr>
        <p:spPr>
          <a:xfrm>
            <a:off x="211937" y="1539526"/>
            <a:ext cx="4703445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600" b="1" spc="-5" dirty="0">
                <a:solidFill>
                  <a:srgbClr val="001F5F"/>
                </a:solidFill>
                <a:latin typeface="Carlito"/>
                <a:cs typeface="Carlito"/>
              </a:rPr>
              <a:t>с апреля по июнь</a:t>
            </a:r>
            <a:endParaRPr sz="1400"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28801984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ject 2">
            <a:extLst>
              <a:ext uri="{FF2B5EF4-FFF2-40B4-BE49-F238E27FC236}">
                <a16:creationId xmlns:a16="http://schemas.microsoft.com/office/drawing/2014/main" xmlns="" id="{56E37A5A-A13F-42E3-A32F-9582431DCDC8}"/>
              </a:ext>
            </a:extLst>
          </p:cNvPr>
          <p:cNvSpPr/>
          <p:nvPr/>
        </p:nvSpPr>
        <p:spPr>
          <a:xfrm>
            <a:off x="304800" y="2297588"/>
            <a:ext cx="11516868" cy="3036412"/>
          </a:xfrm>
          <a:custGeom>
            <a:avLst/>
            <a:gdLst/>
            <a:ahLst/>
            <a:cxnLst/>
            <a:rect l="l" t="t" r="r" b="b"/>
            <a:pathLst>
              <a:path w="12192000" h="3881120">
                <a:moveTo>
                  <a:pt x="11907139" y="0"/>
                </a:moveTo>
                <a:lnTo>
                  <a:pt x="322935" y="0"/>
                </a:lnTo>
                <a:lnTo>
                  <a:pt x="274664" y="1773"/>
                </a:lnTo>
                <a:lnTo>
                  <a:pt x="227357" y="7012"/>
                </a:lnTo>
                <a:lnTo>
                  <a:pt x="181139" y="15590"/>
                </a:lnTo>
                <a:lnTo>
                  <a:pt x="136134" y="27383"/>
                </a:lnTo>
                <a:lnTo>
                  <a:pt x="92468" y="42265"/>
                </a:lnTo>
                <a:lnTo>
                  <a:pt x="50265" y="60111"/>
                </a:lnTo>
                <a:lnTo>
                  <a:pt x="9652" y="80797"/>
                </a:lnTo>
                <a:lnTo>
                  <a:pt x="0" y="86604"/>
                </a:lnTo>
                <a:lnTo>
                  <a:pt x="0" y="3794007"/>
                </a:lnTo>
                <a:lnTo>
                  <a:pt x="50265" y="3820500"/>
                </a:lnTo>
                <a:lnTo>
                  <a:pt x="92468" y="3838346"/>
                </a:lnTo>
                <a:lnTo>
                  <a:pt x="136134" y="3853228"/>
                </a:lnTo>
                <a:lnTo>
                  <a:pt x="181139" y="3865021"/>
                </a:lnTo>
                <a:lnTo>
                  <a:pt x="227357" y="3873599"/>
                </a:lnTo>
                <a:lnTo>
                  <a:pt x="274664" y="3878838"/>
                </a:lnTo>
                <a:lnTo>
                  <a:pt x="322935" y="3880612"/>
                </a:lnTo>
                <a:lnTo>
                  <a:pt x="11907139" y="3880612"/>
                </a:lnTo>
                <a:lnTo>
                  <a:pt x="11955414" y="3878838"/>
                </a:lnTo>
                <a:lnTo>
                  <a:pt x="12002726" y="3873599"/>
                </a:lnTo>
                <a:lnTo>
                  <a:pt x="12048948" y="3865021"/>
                </a:lnTo>
                <a:lnTo>
                  <a:pt x="12093956" y="3853228"/>
                </a:lnTo>
                <a:lnTo>
                  <a:pt x="12137625" y="3838346"/>
                </a:lnTo>
                <a:lnTo>
                  <a:pt x="12179829" y="3820500"/>
                </a:lnTo>
                <a:lnTo>
                  <a:pt x="12191999" y="3814301"/>
                </a:lnTo>
                <a:lnTo>
                  <a:pt x="12191999" y="66310"/>
                </a:lnTo>
                <a:lnTo>
                  <a:pt x="12137625" y="42265"/>
                </a:lnTo>
                <a:lnTo>
                  <a:pt x="12093956" y="27383"/>
                </a:lnTo>
                <a:lnTo>
                  <a:pt x="12048948" y="15590"/>
                </a:lnTo>
                <a:lnTo>
                  <a:pt x="12002726" y="7012"/>
                </a:lnTo>
                <a:lnTo>
                  <a:pt x="11955414" y="1773"/>
                </a:lnTo>
                <a:lnTo>
                  <a:pt x="11907139" y="0"/>
                </a:lnTo>
                <a:close/>
              </a:path>
            </a:pathLst>
          </a:custGeom>
          <a:solidFill>
            <a:srgbClr val="DEEBF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3" name="object 3"/>
          <p:cNvGrpSpPr/>
          <p:nvPr/>
        </p:nvGrpSpPr>
        <p:grpSpPr>
          <a:xfrm>
            <a:off x="9227693" y="471157"/>
            <a:ext cx="2964815" cy="520065"/>
            <a:chOff x="9227693" y="471157"/>
            <a:chExt cx="2964815" cy="520065"/>
          </a:xfrm>
        </p:grpSpPr>
        <p:sp>
          <p:nvSpPr>
            <p:cNvPr id="4" name="object 4"/>
            <p:cNvSpPr/>
            <p:nvPr/>
          </p:nvSpPr>
          <p:spPr>
            <a:xfrm>
              <a:off x="9342882" y="540994"/>
              <a:ext cx="271525" cy="36375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9227693" y="471157"/>
              <a:ext cx="2964815" cy="520065"/>
            </a:xfrm>
            <a:custGeom>
              <a:avLst/>
              <a:gdLst/>
              <a:ahLst/>
              <a:cxnLst/>
              <a:rect l="l" t="t" r="r" b="b"/>
              <a:pathLst>
                <a:path w="2964815" h="520065">
                  <a:moveTo>
                    <a:pt x="2964306" y="0"/>
                  </a:moveTo>
                  <a:lnTo>
                    <a:pt x="0" y="0"/>
                  </a:lnTo>
                  <a:lnTo>
                    <a:pt x="0" y="519442"/>
                  </a:lnTo>
                  <a:lnTo>
                    <a:pt x="2964306" y="519442"/>
                  </a:lnTo>
                  <a:lnTo>
                    <a:pt x="2964306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9911588" y="622553"/>
            <a:ext cx="1910080" cy="2298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1700"/>
              </a:lnSpc>
              <a:spcBef>
                <a:spcPts val="100"/>
              </a:spcBef>
            </a:pP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М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И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Н</a:t>
            </a:r>
            <a:r>
              <a:rPr sz="600" b="1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И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С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Т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Е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Р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С</a:t>
            </a:r>
            <a:r>
              <a:rPr sz="600" b="1" spc="-4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Т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В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1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С</a:t>
            </a:r>
            <a:r>
              <a:rPr sz="600" b="1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Ц</a:t>
            </a:r>
            <a:r>
              <a:rPr sz="600" b="1" spc="-1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И</a:t>
            </a:r>
            <a:r>
              <a:rPr sz="600" b="1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А</a:t>
            </a:r>
            <a:r>
              <a:rPr sz="600" b="1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Л</a:t>
            </a:r>
            <a:r>
              <a:rPr sz="600" b="1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Ь</a:t>
            </a:r>
            <a:r>
              <a:rPr sz="600" b="1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Н</a:t>
            </a:r>
            <a:r>
              <a:rPr sz="600" b="1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-1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Г</a:t>
            </a:r>
            <a:r>
              <a:rPr sz="600" b="1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9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Р</a:t>
            </a:r>
            <a:r>
              <a:rPr sz="600" b="1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А</a:t>
            </a:r>
            <a:r>
              <a:rPr sz="600" b="1" spc="-4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З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В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И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Т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И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Я  М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С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К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В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С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К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Й</a:t>
            </a:r>
            <a:r>
              <a:rPr sz="600" b="1" spc="7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О</a:t>
            </a:r>
            <a:r>
              <a:rPr sz="600" b="1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Б</a:t>
            </a:r>
            <a:r>
              <a:rPr sz="600" b="1" spc="-1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Л</a:t>
            </a:r>
            <a:r>
              <a:rPr sz="600" b="1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А</a:t>
            </a:r>
            <a:r>
              <a:rPr sz="600" b="1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С</a:t>
            </a:r>
            <a:r>
              <a:rPr sz="6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Т</a:t>
            </a:r>
            <a:r>
              <a:rPr sz="600" b="1" spc="-1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И</a:t>
            </a:r>
            <a:endParaRPr sz="600">
              <a:latin typeface="Carlito"/>
              <a:cs typeface="Carlito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9478644" y="548995"/>
            <a:ext cx="271525" cy="3637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2971800" y="3048000"/>
            <a:ext cx="2822567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>
              <a:lnSpc>
                <a:spcPct val="100000"/>
              </a:lnSpc>
              <a:spcBef>
                <a:spcPts val="100"/>
              </a:spcBef>
            </a:pPr>
            <a:r>
              <a:rPr lang="ru-RU" sz="4400" b="1" dirty="0">
                <a:solidFill>
                  <a:srgbClr val="FF3E3E"/>
                </a:solidFill>
                <a:latin typeface="Carlito"/>
                <a:cs typeface="Carlito"/>
              </a:rPr>
              <a:t>6 751</a:t>
            </a:r>
            <a:endParaRPr sz="4400" dirty="0">
              <a:latin typeface="Carlito"/>
              <a:cs typeface="Carlito"/>
            </a:endParaRPr>
          </a:p>
        </p:txBody>
      </p:sp>
      <p:sp>
        <p:nvSpPr>
          <p:cNvPr id="20" name="object 8">
            <a:extLst>
              <a:ext uri="{FF2B5EF4-FFF2-40B4-BE49-F238E27FC236}">
                <a16:creationId xmlns:a16="http://schemas.microsoft.com/office/drawing/2014/main" xmlns="" id="{7F307B21-62F7-4B87-952A-06B901407966}"/>
              </a:ext>
            </a:extLst>
          </p:cNvPr>
          <p:cNvSpPr txBox="1"/>
          <p:nvPr/>
        </p:nvSpPr>
        <p:spPr>
          <a:xfrm>
            <a:off x="211937" y="454532"/>
            <a:ext cx="4360063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ru-RU" sz="2000" b="1" dirty="0">
                <a:solidFill>
                  <a:srgbClr val="FF3E3E"/>
                </a:solidFill>
                <a:latin typeface="Carlito"/>
                <a:cs typeface="Carlito"/>
              </a:rPr>
              <a:t>ЕЖЕМЕСЯЧНОЕ ПОСОБИЕ ПО УХОДУ  ЗА РЕБЕНКОМ ДО 1,5 ЛЕТ</a:t>
            </a:r>
            <a:endParaRPr sz="2000" dirty="0">
              <a:latin typeface="Carlito"/>
              <a:cs typeface="Carlito"/>
            </a:endParaRPr>
          </a:p>
        </p:txBody>
      </p:sp>
      <p:sp>
        <p:nvSpPr>
          <p:cNvPr id="22" name="object 8">
            <a:extLst>
              <a:ext uri="{FF2B5EF4-FFF2-40B4-BE49-F238E27FC236}">
                <a16:creationId xmlns:a16="http://schemas.microsoft.com/office/drawing/2014/main" xmlns="" id="{F409C33D-35F3-45C0-8E4E-11788664AAD1}"/>
              </a:ext>
            </a:extLst>
          </p:cNvPr>
          <p:cNvSpPr txBox="1"/>
          <p:nvPr/>
        </p:nvSpPr>
        <p:spPr>
          <a:xfrm>
            <a:off x="4308040" y="3230490"/>
            <a:ext cx="2672481" cy="3815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400" b="1" spc="-10" dirty="0">
                <a:solidFill>
                  <a:srgbClr val="001F5F"/>
                </a:solidFill>
                <a:latin typeface="Carlito"/>
                <a:cs typeface="Carlito"/>
              </a:rPr>
              <a:t>руб.</a:t>
            </a:r>
            <a:endParaRPr sz="2400" dirty="0">
              <a:latin typeface="Carlito"/>
              <a:cs typeface="Carlito"/>
            </a:endParaRPr>
          </a:p>
        </p:txBody>
      </p:sp>
      <p:sp>
        <p:nvSpPr>
          <p:cNvPr id="34" name="object 10">
            <a:extLst>
              <a:ext uri="{FF2B5EF4-FFF2-40B4-BE49-F238E27FC236}">
                <a16:creationId xmlns:a16="http://schemas.microsoft.com/office/drawing/2014/main" xmlns="" id="{A62A5826-8384-44E4-8A3F-525F0BA2D8AE}"/>
              </a:ext>
            </a:extLst>
          </p:cNvPr>
          <p:cNvSpPr/>
          <p:nvPr/>
        </p:nvSpPr>
        <p:spPr>
          <a:xfrm rot="5400000">
            <a:off x="5996941" y="-1446559"/>
            <a:ext cx="45719" cy="10515601"/>
          </a:xfrm>
          <a:custGeom>
            <a:avLst/>
            <a:gdLst/>
            <a:ahLst/>
            <a:cxnLst/>
            <a:rect l="l" t="t" r="r" b="b"/>
            <a:pathLst>
              <a:path h="3880485">
                <a:moveTo>
                  <a:pt x="0" y="0"/>
                </a:moveTo>
                <a:lnTo>
                  <a:pt x="0" y="3880358"/>
                </a:lnTo>
              </a:path>
            </a:pathLst>
          </a:custGeom>
          <a:ln w="19050">
            <a:solidFill>
              <a:srgbClr val="001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8">
            <a:extLst>
              <a:ext uri="{FF2B5EF4-FFF2-40B4-BE49-F238E27FC236}">
                <a16:creationId xmlns:a16="http://schemas.microsoft.com/office/drawing/2014/main" xmlns="" id="{3EA6E4D6-7A5C-4DD2-85EB-891EF1A54AA0}"/>
              </a:ext>
            </a:extLst>
          </p:cNvPr>
          <p:cNvSpPr txBox="1"/>
          <p:nvPr/>
        </p:nvSpPr>
        <p:spPr>
          <a:xfrm>
            <a:off x="762000" y="3948843"/>
            <a:ext cx="10439400" cy="3199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000" b="1" spc="-10" dirty="0">
                <a:solidFill>
                  <a:srgbClr val="001F5F"/>
                </a:solidFill>
                <a:latin typeface="Carlito"/>
                <a:cs typeface="Carlito"/>
              </a:rPr>
              <a:t>НАЗНАЧЕНИЕ ВЫПЛАТЫ ЧЕРЕЗ ТСП, МФЦ, ЭЛЕКТРОННУЮ ПОЧТУ, РПГУ</a:t>
            </a:r>
            <a:endParaRPr sz="2000" dirty="0">
              <a:solidFill>
                <a:srgbClr val="FF3E3E"/>
              </a:solidFill>
              <a:latin typeface="Carlito"/>
              <a:cs typeface="Carlito"/>
            </a:endParaRPr>
          </a:p>
        </p:txBody>
      </p:sp>
      <p:sp>
        <p:nvSpPr>
          <p:cNvPr id="36" name="object 10">
            <a:extLst>
              <a:ext uri="{FF2B5EF4-FFF2-40B4-BE49-F238E27FC236}">
                <a16:creationId xmlns:a16="http://schemas.microsoft.com/office/drawing/2014/main" xmlns="" id="{D0801F80-81D2-41B5-8C97-8D1EF625AE28}"/>
              </a:ext>
            </a:extLst>
          </p:cNvPr>
          <p:cNvSpPr/>
          <p:nvPr/>
        </p:nvSpPr>
        <p:spPr>
          <a:xfrm rot="5400000">
            <a:off x="5996941" y="-836478"/>
            <a:ext cx="45719" cy="10515601"/>
          </a:xfrm>
          <a:custGeom>
            <a:avLst/>
            <a:gdLst/>
            <a:ahLst/>
            <a:cxnLst/>
            <a:rect l="l" t="t" r="r" b="b"/>
            <a:pathLst>
              <a:path h="3880485">
                <a:moveTo>
                  <a:pt x="0" y="0"/>
                </a:moveTo>
                <a:lnTo>
                  <a:pt x="0" y="3880358"/>
                </a:lnTo>
              </a:path>
            </a:pathLst>
          </a:custGeom>
          <a:ln w="19050">
            <a:solidFill>
              <a:srgbClr val="001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8">
            <a:extLst>
              <a:ext uri="{FF2B5EF4-FFF2-40B4-BE49-F238E27FC236}">
                <a16:creationId xmlns:a16="http://schemas.microsoft.com/office/drawing/2014/main" xmlns="" id="{5D4E9456-D21F-42B4-86EB-A66CC787BF53}"/>
              </a:ext>
            </a:extLst>
          </p:cNvPr>
          <p:cNvSpPr txBox="1"/>
          <p:nvPr/>
        </p:nvSpPr>
        <p:spPr>
          <a:xfrm>
            <a:off x="762000" y="4551742"/>
            <a:ext cx="10439400" cy="3199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000" b="1" spc="-10" dirty="0">
                <a:solidFill>
                  <a:srgbClr val="001F5F"/>
                </a:solidFill>
                <a:latin typeface="Carlito"/>
                <a:cs typeface="Carlito"/>
              </a:rPr>
              <a:t>ОРИЕНТИРОВОЧНАЯ ЧИСЛЕННОСТЬ ПОЛУЧАТЕЛЕЙ БОЛЕЕ </a:t>
            </a:r>
            <a:endParaRPr sz="2000" dirty="0">
              <a:solidFill>
                <a:srgbClr val="FF3E3E"/>
              </a:solidFill>
              <a:latin typeface="Carlito"/>
              <a:cs typeface="Carlito"/>
            </a:endParaRPr>
          </a:p>
        </p:txBody>
      </p:sp>
      <p:sp>
        <p:nvSpPr>
          <p:cNvPr id="39" name="object 8">
            <a:extLst>
              <a:ext uri="{FF2B5EF4-FFF2-40B4-BE49-F238E27FC236}">
                <a16:creationId xmlns:a16="http://schemas.microsoft.com/office/drawing/2014/main" xmlns="" id="{15B53A32-AB60-4DF9-BBE6-B4F4DDE781F6}"/>
              </a:ext>
            </a:extLst>
          </p:cNvPr>
          <p:cNvSpPr txBox="1"/>
          <p:nvPr/>
        </p:nvSpPr>
        <p:spPr>
          <a:xfrm>
            <a:off x="7197436" y="4460943"/>
            <a:ext cx="1336964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800" b="1" spc="-10" dirty="0">
                <a:solidFill>
                  <a:srgbClr val="FF3E3E"/>
                </a:solidFill>
                <a:latin typeface="Carlito"/>
                <a:cs typeface="Carlito"/>
              </a:rPr>
              <a:t>45</a:t>
            </a:r>
            <a:endParaRPr sz="2000" dirty="0">
              <a:solidFill>
                <a:srgbClr val="FF3E3E"/>
              </a:solidFill>
              <a:latin typeface="Carlito"/>
              <a:cs typeface="Carlito"/>
            </a:endParaRPr>
          </a:p>
        </p:txBody>
      </p:sp>
      <p:sp>
        <p:nvSpPr>
          <p:cNvPr id="40" name="object 8">
            <a:extLst>
              <a:ext uri="{FF2B5EF4-FFF2-40B4-BE49-F238E27FC236}">
                <a16:creationId xmlns:a16="http://schemas.microsoft.com/office/drawing/2014/main" xmlns="" id="{93B49B1A-26E5-4244-BA1D-37823DA545B3}"/>
              </a:ext>
            </a:extLst>
          </p:cNvPr>
          <p:cNvSpPr txBox="1"/>
          <p:nvPr/>
        </p:nvSpPr>
        <p:spPr>
          <a:xfrm>
            <a:off x="7620000" y="4545493"/>
            <a:ext cx="1905000" cy="3199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000" b="1" spc="-10" dirty="0">
                <a:solidFill>
                  <a:srgbClr val="001F5F"/>
                </a:solidFill>
                <a:latin typeface="Carlito"/>
                <a:cs typeface="Carlito"/>
              </a:rPr>
              <a:t>ТЫС. ЧЕЛОВЕК</a:t>
            </a:r>
            <a:endParaRPr sz="2000" dirty="0">
              <a:solidFill>
                <a:srgbClr val="FF3E3E"/>
              </a:solidFill>
              <a:latin typeface="Carlito"/>
              <a:cs typeface="Carlito"/>
            </a:endParaRPr>
          </a:p>
        </p:txBody>
      </p:sp>
      <p:sp>
        <p:nvSpPr>
          <p:cNvPr id="17" name="object 8">
            <a:extLst>
              <a:ext uri="{FF2B5EF4-FFF2-40B4-BE49-F238E27FC236}">
                <a16:creationId xmlns:a16="http://schemas.microsoft.com/office/drawing/2014/main" xmlns="" id="{8CC707BF-C1FD-49A0-BDED-98C0D3A7DF0E}"/>
              </a:ext>
            </a:extLst>
          </p:cNvPr>
          <p:cNvSpPr txBox="1"/>
          <p:nvPr/>
        </p:nvSpPr>
        <p:spPr>
          <a:xfrm>
            <a:off x="762000" y="3295801"/>
            <a:ext cx="2672481" cy="3815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400" b="1" spc="-10" dirty="0">
                <a:solidFill>
                  <a:srgbClr val="001F5F"/>
                </a:solidFill>
                <a:latin typeface="Carlito"/>
                <a:cs typeface="Carlito"/>
              </a:rPr>
              <a:t>УВЕЛИЧЕНО ДО</a:t>
            </a:r>
            <a:endParaRPr sz="2400" dirty="0">
              <a:latin typeface="Carlito"/>
              <a:cs typeface="Carlito"/>
            </a:endParaRPr>
          </a:p>
        </p:txBody>
      </p:sp>
      <p:sp>
        <p:nvSpPr>
          <p:cNvPr id="19" name="object 8">
            <a:extLst>
              <a:ext uri="{FF2B5EF4-FFF2-40B4-BE49-F238E27FC236}">
                <a16:creationId xmlns:a16="http://schemas.microsoft.com/office/drawing/2014/main" xmlns="" id="{A660DCA0-0AC7-4483-97B9-F3F0F7925924}"/>
              </a:ext>
            </a:extLst>
          </p:cNvPr>
          <p:cNvSpPr txBox="1"/>
          <p:nvPr/>
        </p:nvSpPr>
        <p:spPr>
          <a:xfrm>
            <a:off x="762000" y="2609108"/>
            <a:ext cx="2672481" cy="3815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400" b="1" spc="-10" dirty="0">
                <a:solidFill>
                  <a:srgbClr val="001F5F"/>
                </a:solidFill>
                <a:latin typeface="Carlito"/>
                <a:cs typeface="Carlito"/>
              </a:rPr>
              <a:t>БЫЛО</a:t>
            </a:r>
            <a:endParaRPr sz="2400" dirty="0">
              <a:latin typeface="Carlito"/>
              <a:cs typeface="Carlito"/>
            </a:endParaRPr>
          </a:p>
        </p:txBody>
      </p:sp>
      <p:sp>
        <p:nvSpPr>
          <p:cNvPr id="21" name="object 12">
            <a:extLst>
              <a:ext uri="{FF2B5EF4-FFF2-40B4-BE49-F238E27FC236}">
                <a16:creationId xmlns:a16="http://schemas.microsoft.com/office/drawing/2014/main" xmlns="" id="{8CA32FE4-09C8-4ED0-8604-C55D3303C0F4}"/>
              </a:ext>
            </a:extLst>
          </p:cNvPr>
          <p:cNvSpPr txBox="1"/>
          <p:nvPr/>
        </p:nvSpPr>
        <p:spPr>
          <a:xfrm>
            <a:off x="1749433" y="2353053"/>
            <a:ext cx="2822567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>
              <a:lnSpc>
                <a:spcPct val="100000"/>
              </a:lnSpc>
              <a:spcBef>
                <a:spcPts val="100"/>
              </a:spcBef>
            </a:pPr>
            <a:r>
              <a:rPr lang="ru-RU" sz="4400" b="1" dirty="0">
                <a:solidFill>
                  <a:srgbClr val="FF3E3E"/>
                </a:solidFill>
                <a:latin typeface="Carlito"/>
                <a:cs typeface="Carlito"/>
              </a:rPr>
              <a:t>3 375</a:t>
            </a:r>
            <a:endParaRPr sz="4400" dirty="0">
              <a:latin typeface="Carlito"/>
              <a:cs typeface="Carlito"/>
            </a:endParaRPr>
          </a:p>
        </p:txBody>
      </p:sp>
      <p:sp>
        <p:nvSpPr>
          <p:cNvPr id="23" name="object 8">
            <a:extLst>
              <a:ext uri="{FF2B5EF4-FFF2-40B4-BE49-F238E27FC236}">
                <a16:creationId xmlns:a16="http://schemas.microsoft.com/office/drawing/2014/main" xmlns="" id="{4B34CC11-30DA-430B-A544-55F40B7298BB}"/>
              </a:ext>
            </a:extLst>
          </p:cNvPr>
          <p:cNvSpPr txBox="1"/>
          <p:nvPr/>
        </p:nvSpPr>
        <p:spPr>
          <a:xfrm>
            <a:off x="3121886" y="2560949"/>
            <a:ext cx="2672481" cy="3815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400" b="1" spc="-10" dirty="0">
                <a:solidFill>
                  <a:srgbClr val="001F5F"/>
                </a:solidFill>
                <a:latin typeface="Carlito"/>
                <a:cs typeface="Carlito"/>
              </a:rPr>
              <a:t>руб.</a:t>
            </a:r>
            <a:endParaRPr sz="2400"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6670062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1360</TotalTime>
  <Words>1559</Words>
  <Application>Microsoft Office PowerPoint</Application>
  <PresentationFormat>Произвольный</PresentationFormat>
  <Paragraphs>198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Зеленова С.В.</cp:lastModifiedBy>
  <cp:revision>49</cp:revision>
  <dcterms:created xsi:type="dcterms:W3CDTF">2020-05-12T10:17:20Z</dcterms:created>
  <dcterms:modified xsi:type="dcterms:W3CDTF">2020-05-13T14:42:02Z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2020-03-24T00:00:00Z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2020-05-12T00:00:00Z</vt:filetime>
  </property>
</Properties>
</file>